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22"/>
  </p:notesMasterIdLst>
  <p:sldIdLst>
    <p:sldId id="256" r:id="rId2"/>
    <p:sldId id="266" r:id="rId3"/>
    <p:sldId id="289" r:id="rId4"/>
    <p:sldId id="304" r:id="rId5"/>
    <p:sldId id="290" r:id="rId6"/>
    <p:sldId id="281" r:id="rId7"/>
    <p:sldId id="284" r:id="rId8"/>
    <p:sldId id="285" r:id="rId9"/>
    <p:sldId id="291" r:id="rId10"/>
    <p:sldId id="292" r:id="rId11"/>
    <p:sldId id="293" r:id="rId12"/>
    <p:sldId id="294" r:id="rId13"/>
    <p:sldId id="297" r:id="rId14"/>
    <p:sldId id="295" r:id="rId15"/>
    <p:sldId id="298" r:id="rId16"/>
    <p:sldId id="299" r:id="rId17"/>
    <p:sldId id="300" r:id="rId18"/>
    <p:sldId id="301" r:id="rId19"/>
    <p:sldId id="302" r:id="rId20"/>
    <p:sldId id="3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2023"/>
    <a:srgbClr val="881168"/>
    <a:srgbClr val="5E8E3F"/>
    <a:srgbClr val="DE761C"/>
    <a:srgbClr val="0087AC"/>
    <a:srgbClr val="CFCFCF"/>
    <a:srgbClr val="009999"/>
    <a:srgbClr val="A6A6A6"/>
    <a:srgbClr val="CB24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8814" autoAdjust="0"/>
  </p:normalViewPr>
  <p:slideViewPr>
    <p:cSldViewPr snapToGrid="0" snapToObjects="1">
      <p:cViewPr varScale="1">
        <p:scale>
          <a:sx n="65" d="100"/>
          <a:sy n="65" d="100"/>
        </p:scale>
        <p:origin x="4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92826E-4F9B-6E42-8C8D-4ADE71A12B6B}" type="datetimeFigureOut">
              <a:rPr lang="en-US" smtClean="0"/>
              <a:t>6/15/2017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89F48-61B0-734B-9E8F-9F10F861BF43}" type="slidenum">
              <a:rPr lang="en-US" smtClean="0"/>
              <a:t>‹#›</a:t>
            </a:fld>
            <a:endParaRPr lang="en-US"/>
          </a:p>
        </p:txBody>
      </p:sp>
    </p:spTree>
    <p:extLst>
      <p:ext uri="{BB962C8B-B14F-4D97-AF65-F5344CB8AC3E}">
        <p14:creationId xmlns:p14="http://schemas.microsoft.com/office/powerpoint/2010/main" val="18234953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6</a:t>
            </a:fld>
            <a:endParaRPr lang="en-US"/>
          </a:p>
        </p:txBody>
      </p:sp>
    </p:spTree>
    <p:extLst>
      <p:ext uri="{BB962C8B-B14F-4D97-AF65-F5344CB8AC3E}">
        <p14:creationId xmlns:p14="http://schemas.microsoft.com/office/powerpoint/2010/main" val="61776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15</a:t>
            </a:fld>
            <a:endParaRPr lang="en-US"/>
          </a:p>
        </p:txBody>
      </p:sp>
    </p:spTree>
    <p:extLst>
      <p:ext uri="{BB962C8B-B14F-4D97-AF65-F5344CB8AC3E}">
        <p14:creationId xmlns:p14="http://schemas.microsoft.com/office/powerpoint/2010/main" val="130192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16</a:t>
            </a:fld>
            <a:endParaRPr lang="en-US"/>
          </a:p>
        </p:txBody>
      </p:sp>
    </p:spTree>
    <p:extLst>
      <p:ext uri="{BB962C8B-B14F-4D97-AF65-F5344CB8AC3E}">
        <p14:creationId xmlns:p14="http://schemas.microsoft.com/office/powerpoint/2010/main" val="1567316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17</a:t>
            </a:fld>
            <a:endParaRPr lang="en-US"/>
          </a:p>
        </p:txBody>
      </p:sp>
    </p:spTree>
    <p:extLst>
      <p:ext uri="{BB962C8B-B14F-4D97-AF65-F5344CB8AC3E}">
        <p14:creationId xmlns:p14="http://schemas.microsoft.com/office/powerpoint/2010/main" val="1916583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18</a:t>
            </a:fld>
            <a:endParaRPr lang="en-US"/>
          </a:p>
        </p:txBody>
      </p:sp>
    </p:spTree>
    <p:extLst>
      <p:ext uri="{BB962C8B-B14F-4D97-AF65-F5344CB8AC3E}">
        <p14:creationId xmlns:p14="http://schemas.microsoft.com/office/powerpoint/2010/main" val="41903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19</a:t>
            </a:fld>
            <a:endParaRPr lang="en-US"/>
          </a:p>
        </p:txBody>
      </p:sp>
    </p:spTree>
    <p:extLst>
      <p:ext uri="{BB962C8B-B14F-4D97-AF65-F5344CB8AC3E}">
        <p14:creationId xmlns:p14="http://schemas.microsoft.com/office/powerpoint/2010/main" val="1830313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20</a:t>
            </a:fld>
            <a:endParaRPr lang="en-US"/>
          </a:p>
        </p:txBody>
      </p:sp>
    </p:spTree>
    <p:extLst>
      <p:ext uri="{BB962C8B-B14F-4D97-AF65-F5344CB8AC3E}">
        <p14:creationId xmlns:p14="http://schemas.microsoft.com/office/powerpoint/2010/main" val="383658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7</a:t>
            </a:fld>
            <a:endParaRPr lang="en-US"/>
          </a:p>
        </p:txBody>
      </p:sp>
    </p:spTree>
    <p:extLst>
      <p:ext uri="{BB962C8B-B14F-4D97-AF65-F5344CB8AC3E}">
        <p14:creationId xmlns:p14="http://schemas.microsoft.com/office/powerpoint/2010/main" val="257316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8</a:t>
            </a:fld>
            <a:endParaRPr lang="en-US"/>
          </a:p>
        </p:txBody>
      </p:sp>
    </p:spTree>
    <p:extLst>
      <p:ext uri="{BB962C8B-B14F-4D97-AF65-F5344CB8AC3E}">
        <p14:creationId xmlns:p14="http://schemas.microsoft.com/office/powerpoint/2010/main" val="135492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9</a:t>
            </a:fld>
            <a:endParaRPr lang="en-US"/>
          </a:p>
        </p:txBody>
      </p:sp>
    </p:spTree>
    <p:extLst>
      <p:ext uri="{BB962C8B-B14F-4D97-AF65-F5344CB8AC3E}">
        <p14:creationId xmlns:p14="http://schemas.microsoft.com/office/powerpoint/2010/main" val="6069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10</a:t>
            </a:fld>
            <a:endParaRPr lang="en-US"/>
          </a:p>
        </p:txBody>
      </p:sp>
    </p:spTree>
    <p:extLst>
      <p:ext uri="{BB962C8B-B14F-4D97-AF65-F5344CB8AC3E}">
        <p14:creationId xmlns:p14="http://schemas.microsoft.com/office/powerpoint/2010/main" val="363200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11</a:t>
            </a:fld>
            <a:endParaRPr lang="en-US"/>
          </a:p>
        </p:txBody>
      </p:sp>
    </p:spTree>
    <p:extLst>
      <p:ext uri="{BB962C8B-B14F-4D97-AF65-F5344CB8AC3E}">
        <p14:creationId xmlns:p14="http://schemas.microsoft.com/office/powerpoint/2010/main" val="1067676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12</a:t>
            </a:fld>
            <a:endParaRPr lang="en-US"/>
          </a:p>
        </p:txBody>
      </p:sp>
    </p:spTree>
    <p:extLst>
      <p:ext uri="{BB962C8B-B14F-4D97-AF65-F5344CB8AC3E}">
        <p14:creationId xmlns:p14="http://schemas.microsoft.com/office/powerpoint/2010/main" val="2607568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13</a:t>
            </a:fld>
            <a:endParaRPr lang="en-US"/>
          </a:p>
        </p:txBody>
      </p:sp>
    </p:spTree>
    <p:extLst>
      <p:ext uri="{BB962C8B-B14F-4D97-AF65-F5344CB8AC3E}">
        <p14:creationId xmlns:p14="http://schemas.microsoft.com/office/powerpoint/2010/main" val="3630860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89F48-61B0-734B-9E8F-9F10F861BF43}" type="slidenum">
              <a:rPr lang="en-US" smtClean="0"/>
              <a:t>14</a:t>
            </a:fld>
            <a:endParaRPr lang="en-US"/>
          </a:p>
        </p:txBody>
      </p:sp>
    </p:spTree>
    <p:extLst>
      <p:ext uri="{BB962C8B-B14F-4D97-AF65-F5344CB8AC3E}">
        <p14:creationId xmlns:p14="http://schemas.microsoft.com/office/powerpoint/2010/main" val="3365189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111856" y="6407580"/>
            <a:ext cx="11893877" cy="45719"/>
          </a:xfrm>
          <a:prstGeom prst="rect">
            <a:avLst/>
          </a:prstGeom>
          <a:solidFill>
            <a:srgbClr val="CB242C"/>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57" y="188414"/>
            <a:ext cx="2417459" cy="1004552"/>
          </a:xfrm>
          <a:prstGeom prst="rect">
            <a:avLst/>
          </a:prstGeom>
        </p:spPr>
      </p:pic>
    </p:spTree>
    <p:extLst>
      <p:ext uri="{BB962C8B-B14F-4D97-AF65-F5344CB8AC3E}">
        <p14:creationId xmlns:p14="http://schemas.microsoft.com/office/powerpoint/2010/main" val="342281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6"/>
            <a:ext cx="10744200" cy="1235076"/>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5FF66B-9476-4BB3-85E9-E01854F07F90}" type="datetime1">
              <a:rPr lang="en-US" smtClean="0"/>
              <a:pPr/>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795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FE64A4-35FB-42B6-9183-2C0CE0E36649}" type="datetime1">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28037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111856" y="6407580"/>
            <a:ext cx="11893877" cy="45719"/>
          </a:xfrm>
          <a:prstGeom prst="rect">
            <a:avLst/>
          </a:prstGeom>
          <a:solidFill>
            <a:srgbClr val="CB242C"/>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57" y="188414"/>
            <a:ext cx="2417459" cy="1004552"/>
          </a:xfrm>
          <a:prstGeom prst="rect">
            <a:avLst/>
          </a:prstGeom>
        </p:spPr>
      </p:pic>
    </p:spTree>
    <p:extLst>
      <p:ext uri="{BB962C8B-B14F-4D97-AF65-F5344CB8AC3E}">
        <p14:creationId xmlns:p14="http://schemas.microsoft.com/office/powerpoint/2010/main" val="5668003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D426A-5D43-6C40-B81C-138BD3177386}" type="datetimeFigureOut">
              <a:rPr lang="en-US" smtClean="0"/>
              <a:t>6/15/2017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737A2-A275-FA47-92AE-19F15C09E64B}" type="slidenum">
              <a:rPr lang="en-US" smtClean="0"/>
              <a:t>‹#›</a:t>
            </a:fld>
            <a:endParaRPr lang="en-US"/>
          </a:p>
        </p:txBody>
      </p:sp>
      <p:sp>
        <p:nvSpPr>
          <p:cNvPr id="7" name="Rectangle 6"/>
          <p:cNvSpPr/>
          <p:nvPr userDrawn="1"/>
        </p:nvSpPr>
        <p:spPr>
          <a:xfrm>
            <a:off x="111856" y="6407580"/>
            <a:ext cx="11893877" cy="45719"/>
          </a:xfrm>
          <a:prstGeom prst="rect">
            <a:avLst/>
          </a:prstGeom>
          <a:solidFill>
            <a:srgbClr val="CB242C"/>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90507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49" r:id="rId4"/>
  </p:sldLayoutIdLst>
  <p:txStyles>
    <p:titleStyle>
      <a:lvl1pPr algn="l" defTabSz="914400" rtl="0" eaLnBrk="1" latinLnBrk="0" hangingPunct="1">
        <a:lnSpc>
          <a:spcPct val="90000"/>
        </a:lnSpc>
        <a:spcBef>
          <a:spcPct val="0"/>
        </a:spcBef>
        <a:buNone/>
        <a:defRPr sz="4000" kern="1200">
          <a:solidFill>
            <a:schemeClr val="tx1"/>
          </a:solidFill>
          <a:latin typeface="Helvetica Neue Medium"/>
          <a:ea typeface="+mj-ea"/>
          <a:cs typeface="Helvetica Neue Medium"/>
        </a:defRPr>
      </a:lvl1pPr>
    </p:titleStyle>
    <p:body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1244338"/>
            <a:ext cx="12192001" cy="4065082"/>
          </a:xfrm>
          <a:prstGeom prst="rect">
            <a:avLst/>
          </a:prstGeom>
          <a:pattFill prst="ltUpDiag">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97179" y="1925003"/>
            <a:ext cx="4557658" cy="1384995"/>
          </a:xfrm>
          <a:prstGeom prst="rect">
            <a:avLst/>
          </a:prstGeom>
          <a:noFill/>
        </p:spPr>
        <p:txBody>
          <a:bodyPr wrap="none" rtlCol="0">
            <a:spAutoFit/>
          </a:bodyPr>
          <a:lstStyle/>
          <a:p>
            <a:r>
              <a:rPr lang="en-US" sz="4200" dirty="0">
                <a:solidFill>
                  <a:srgbClr val="CB242C"/>
                </a:solidFill>
                <a:latin typeface="Helvetica Neue Medium" charset="0"/>
                <a:ea typeface="Helvetica Neue Medium" charset="0"/>
                <a:cs typeface="Helvetica Neue Medium" charset="0"/>
              </a:rPr>
              <a:t>Getting to Zero </a:t>
            </a:r>
            <a:br>
              <a:rPr lang="en-US" sz="4200" dirty="0">
                <a:solidFill>
                  <a:srgbClr val="CB242C"/>
                </a:solidFill>
                <a:latin typeface="Helvetica Neue Medium" charset="0"/>
                <a:ea typeface="Helvetica Neue Medium" charset="0"/>
                <a:cs typeface="Helvetica Neue Medium" charset="0"/>
              </a:rPr>
            </a:br>
            <a:r>
              <a:rPr lang="en-US" sz="4200" b="1" dirty="0">
                <a:solidFill>
                  <a:srgbClr val="CB242C"/>
                </a:solidFill>
                <a:latin typeface="Helvetica Neue Medium" charset="0"/>
                <a:ea typeface="Helvetica Neue Medium" charset="0"/>
                <a:cs typeface="Helvetica Neue Medium" charset="0"/>
              </a:rPr>
              <a:t>Accelerator Pack</a:t>
            </a:r>
          </a:p>
        </p:txBody>
      </p:sp>
      <p:sp>
        <p:nvSpPr>
          <p:cNvPr id="3" name="TextBox 2"/>
          <p:cNvSpPr txBox="1"/>
          <p:nvPr/>
        </p:nvSpPr>
        <p:spPr>
          <a:xfrm>
            <a:off x="3497179" y="3418668"/>
            <a:ext cx="6049944" cy="1815882"/>
          </a:xfrm>
          <a:prstGeom prst="rect">
            <a:avLst/>
          </a:prstGeom>
          <a:noFill/>
        </p:spPr>
        <p:txBody>
          <a:bodyPr wrap="square" rtlCol="0">
            <a:spAutoFit/>
          </a:bodyPr>
          <a:lstStyle/>
          <a:p>
            <a:r>
              <a:rPr lang="en-US" sz="2800" dirty="0">
                <a:solidFill>
                  <a:schemeClr val="tx1">
                    <a:lumMod val="75000"/>
                    <a:lumOff val="25000"/>
                  </a:schemeClr>
                </a:solidFill>
                <a:latin typeface="Helvetica Neue Medium" charset="0"/>
                <a:ea typeface="Helvetica Neue Medium" charset="0"/>
                <a:cs typeface="Helvetica Neue Medium" charset="0"/>
              </a:rPr>
              <a:t>A guide to a </a:t>
            </a:r>
            <a:r>
              <a:rPr lang="en-US" sz="2800" b="1" dirty="0">
                <a:solidFill>
                  <a:schemeClr val="tx1">
                    <a:lumMod val="75000"/>
                    <a:lumOff val="25000"/>
                  </a:schemeClr>
                </a:solidFill>
                <a:latin typeface="Helvetica Neue Medium" charset="0"/>
                <a:ea typeface="Helvetica Neue Medium" charset="0"/>
                <a:cs typeface="Helvetica Neue Medium" charset="0"/>
              </a:rPr>
              <a:t>comprehensive approach</a:t>
            </a:r>
            <a:r>
              <a:rPr lang="en-US" sz="2800" dirty="0">
                <a:solidFill>
                  <a:schemeClr val="tx1">
                    <a:lumMod val="75000"/>
                    <a:lumOff val="25000"/>
                  </a:schemeClr>
                </a:solidFill>
                <a:latin typeface="Helvetica Neue Medium" charset="0"/>
                <a:ea typeface="Helvetica Neue Medium" charset="0"/>
                <a:cs typeface="Helvetica Neue Medium" charset="0"/>
              </a:rPr>
              <a:t> </a:t>
            </a:r>
            <a:r>
              <a:rPr lang="en-US" sz="2800" b="1" dirty="0">
                <a:solidFill>
                  <a:schemeClr val="tx1">
                    <a:lumMod val="75000"/>
                    <a:lumOff val="25000"/>
                  </a:schemeClr>
                </a:solidFill>
                <a:latin typeface="Helvetica Neue Medium" charset="0"/>
                <a:ea typeface="Helvetica Neue Medium" charset="0"/>
                <a:cs typeface="Helvetica Neue Medium" charset="0"/>
              </a:rPr>
              <a:t>to tuberculosis</a:t>
            </a:r>
            <a:r>
              <a:rPr lang="en-US" sz="2800" dirty="0">
                <a:solidFill>
                  <a:schemeClr val="tx1">
                    <a:lumMod val="75000"/>
                    <a:lumOff val="25000"/>
                  </a:schemeClr>
                </a:solidFill>
                <a:latin typeface="Helvetica Neue Medium" charset="0"/>
                <a:ea typeface="Helvetica Neue Medium" charset="0"/>
                <a:cs typeface="Helvetica Neue Medium" charset="0"/>
              </a:rPr>
              <a:t> for domestic, Global Fund and other donor financed programs</a:t>
            </a:r>
          </a:p>
        </p:txBody>
      </p:sp>
      <p:grpSp>
        <p:nvGrpSpPr>
          <p:cNvPr id="10" name="Group 9"/>
          <p:cNvGrpSpPr/>
          <p:nvPr/>
        </p:nvGrpSpPr>
        <p:grpSpPr>
          <a:xfrm>
            <a:off x="-1" y="1571625"/>
            <a:ext cx="3200400" cy="3282671"/>
            <a:chOff x="-1" y="1571625"/>
            <a:chExt cx="3200400" cy="3282671"/>
          </a:xfrm>
        </p:grpSpPr>
        <p:sp>
          <p:nvSpPr>
            <p:cNvPr id="5" name="Rectangle 4"/>
            <p:cNvSpPr/>
            <p:nvPr/>
          </p:nvSpPr>
          <p:spPr>
            <a:xfrm>
              <a:off x="-1" y="1571625"/>
              <a:ext cx="3200400" cy="457200"/>
            </a:xfrm>
            <a:prstGeom prst="rect">
              <a:avLst/>
            </a:prstGeom>
            <a:solidFill>
              <a:srgbClr val="BD2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2265871"/>
              <a:ext cx="2743200" cy="457200"/>
            </a:xfrm>
            <a:prstGeom prst="rect">
              <a:avLst/>
            </a:prstGeom>
            <a:solidFill>
              <a:srgbClr val="BD2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3008604"/>
              <a:ext cx="2038351" cy="457200"/>
            </a:xfrm>
            <a:prstGeom prst="rect">
              <a:avLst/>
            </a:prstGeom>
            <a:solidFill>
              <a:srgbClr val="BD2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3702850"/>
              <a:ext cx="1295401" cy="457200"/>
            </a:xfrm>
            <a:prstGeom prst="rect">
              <a:avLst/>
            </a:prstGeom>
            <a:solidFill>
              <a:srgbClr val="BD2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4397096"/>
              <a:ext cx="457200" cy="457200"/>
            </a:xfrm>
            <a:prstGeom prst="rect">
              <a:avLst/>
            </a:prstGeom>
            <a:solidFill>
              <a:srgbClr val="BD2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231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Getting to Zero Accelerator Pack</a:t>
            </a:r>
            <a:br>
              <a:rPr lang="en-US" sz="3200" dirty="0"/>
            </a:br>
            <a:r>
              <a:rPr lang="en-US" sz="2800" dirty="0">
                <a:solidFill>
                  <a:schemeClr val="bg1">
                    <a:lumMod val="50000"/>
                  </a:schemeClr>
                </a:solidFill>
              </a:rPr>
              <a:t>Targeted active case-finding finds more TB cases earlier (1/2)</a:t>
            </a:r>
            <a:br>
              <a:rPr lang="en-US" sz="2800" dirty="0">
                <a:solidFill>
                  <a:schemeClr val="bg1">
                    <a:lumMod val="50000"/>
                  </a:schemeClr>
                </a:solidFill>
              </a:rPr>
            </a:br>
            <a:endParaRPr lang="en-US" sz="2800" dirty="0">
              <a:solidFill>
                <a:schemeClr val="bg1">
                  <a:lumMod val="50000"/>
                </a:schemeClr>
              </a:solidFill>
            </a:endParaRPr>
          </a:p>
        </p:txBody>
      </p:sp>
      <p:sp>
        <p:nvSpPr>
          <p:cNvPr id="5" name="Content Placeholder 2"/>
          <p:cNvSpPr txBox="1">
            <a:spLocks/>
          </p:cNvSpPr>
          <p:nvPr/>
        </p:nvSpPr>
        <p:spPr>
          <a:xfrm>
            <a:off x="838201" y="1810039"/>
            <a:ext cx="5331594" cy="4342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57250" indent="0">
              <a:buFont typeface="Arial"/>
              <a:buNone/>
            </a:pPr>
            <a:r>
              <a:rPr lang="en-US" sz="1700" b="1" dirty="0">
                <a:latin typeface="Arial" panose="020B0604020202020204" pitchFamily="34" charset="0"/>
                <a:cs typeface="Arial" panose="020B0604020202020204" pitchFamily="34" charset="0"/>
              </a:rPr>
              <a:t>GUIDING QUESTIONS</a:t>
            </a:r>
          </a:p>
          <a:p>
            <a:pPr marL="0" indent="0">
              <a:buFont typeface="Arial"/>
              <a:buNone/>
            </a:pPr>
            <a:endParaRPr lang="en-US" sz="1600" b="1" dirty="0">
              <a:latin typeface="Arial" panose="020B0604020202020204" pitchFamily="34" charset="0"/>
              <a:cs typeface="Arial" panose="020B0604020202020204" pitchFamily="34" charset="0"/>
            </a:endParaRPr>
          </a:p>
          <a:p>
            <a:pPr marL="1087438" lvl="0">
              <a:spcBef>
                <a:spcPts val="20"/>
              </a:spcBef>
            </a:pPr>
            <a:r>
              <a:rPr lang="en-US" sz="1400" dirty="0"/>
              <a:t>How are high-risk groups defined in your setting? What guidelines have been used to determine which groups are high-risk?</a:t>
            </a:r>
          </a:p>
          <a:p>
            <a:pPr lvl="0">
              <a:spcBef>
                <a:spcPts val="20"/>
              </a:spcBef>
            </a:pPr>
            <a:r>
              <a:rPr lang="en-US" sz="1400" dirty="0"/>
              <a:t>Has there been any efforts to map hot spots at a community or municipal level for TB?</a:t>
            </a:r>
          </a:p>
          <a:p>
            <a:pPr lvl="0">
              <a:spcBef>
                <a:spcPts val="20"/>
              </a:spcBef>
            </a:pPr>
            <a:r>
              <a:rPr lang="en-US" sz="1400" dirty="0"/>
              <a:t>Are there strategies currently being used to actively search for TB in identified high-risk groups? If so, what are they?</a:t>
            </a:r>
          </a:p>
          <a:p>
            <a:pPr lvl="0">
              <a:spcBef>
                <a:spcPts val="20"/>
              </a:spcBef>
            </a:pPr>
            <a:r>
              <a:rPr lang="en-US" sz="1400" dirty="0"/>
              <a:t>Have there been any operational research projects that have included household contacts or other high-risk groups in active case finding strategies?</a:t>
            </a:r>
          </a:p>
          <a:p>
            <a:pPr lvl="0">
              <a:spcBef>
                <a:spcPts val="20"/>
              </a:spcBef>
            </a:pPr>
            <a:r>
              <a:rPr lang="en-US" sz="1400" dirty="0"/>
              <a:t>Are there resources currently being put toward screening these high-risk groups? If so, what are they?</a:t>
            </a:r>
          </a:p>
          <a:p>
            <a:pPr lvl="0">
              <a:spcBef>
                <a:spcPts val="20"/>
              </a:spcBef>
            </a:pPr>
            <a:r>
              <a:rPr lang="en-US" sz="1400" dirty="0"/>
              <a:t>What are some of the lessons learned, challenges and successes from active case finding and screening?</a:t>
            </a:r>
          </a:p>
          <a:p>
            <a:pPr lvl="0">
              <a:spcBef>
                <a:spcPts val="20"/>
              </a:spcBef>
            </a:pPr>
            <a:r>
              <a:rPr lang="en-US" sz="1400" dirty="0"/>
              <a:t>What local strategies for screening and active case finding be supported in future programs?</a:t>
            </a:r>
          </a:p>
          <a:p>
            <a:pPr marL="0" indent="0">
              <a:buFont typeface="Arial"/>
              <a:buNone/>
            </a:pPr>
            <a:endParaRPr lang="en-US"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48750" t="39444" r="29375" b="27639"/>
          <a:stretch/>
        </p:blipFill>
        <p:spPr>
          <a:xfrm>
            <a:off x="838200" y="1881189"/>
            <a:ext cx="918258" cy="777240"/>
          </a:xfrm>
          <a:prstGeom prst="rect">
            <a:avLst/>
          </a:prstGeom>
        </p:spPr>
      </p:pic>
      <p:sp>
        <p:nvSpPr>
          <p:cNvPr id="7" name="Rectangle: Rounded Corners 6"/>
          <p:cNvSpPr/>
          <p:nvPr/>
        </p:nvSpPr>
        <p:spPr>
          <a:xfrm>
            <a:off x="6656673" y="1825625"/>
            <a:ext cx="4697128" cy="3805154"/>
          </a:xfrm>
          <a:prstGeom prst="roundRect">
            <a:avLst>
              <a:gd name="adj" fmla="val 7148"/>
            </a:avLst>
          </a:prstGeom>
          <a:solidFill>
            <a:srgbClr val="008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700" b="1" dirty="0">
                <a:latin typeface="Arial" panose="020B0604020202020204" pitchFamily="34" charset="0"/>
                <a:cs typeface="Arial" panose="020B0604020202020204" pitchFamily="34" charset="0"/>
              </a:rPr>
              <a:t>TRP LESSONS LEARNED</a:t>
            </a:r>
          </a:p>
          <a:p>
            <a:r>
              <a:rPr lang="en-US" sz="1700" dirty="0">
                <a:latin typeface="Arial" panose="020B0604020202020204" pitchFamily="34" charset="0"/>
                <a:cs typeface="Arial" panose="020B0604020202020204" pitchFamily="34" charset="0"/>
              </a:rPr>
              <a:t>Missing TB cases</a:t>
            </a:r>
          </a:p>
          <a:p>
            <a:endParaRPr lang="en-US" sz="17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TRP encourages all applicants to use lessons from TB REACH projects that can be adopted. </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TRP recommends the role of communities and information technology be strengthened for case finding, retention in care and contact management. </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TRP encourages those eligible for matching funds to come early and be willing to try innovative ideas </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TRP suggests that applicants search and reapply positive examples of finding missing cases </a:t>
            </a:r>
          </a:p>
          <a:p>
            <a:endParaRPr lang="en-US" sz="1700" dirty="0">
              <a:latin typeface="Arial" panose="020B0604020202020204" pitchFamily="34" charset="0"/>
              <a:cs typeface="Arial" panose="020B0604020202020204" pitchFamily="34" charset="0"/>
            </a:endParaRPr>
          </a:p>
        </p:txBody>
      </p:sp>
      <p:sp>
        <p:nvSpPr>
          <p:cNvPr id="8" name="Rectangle: Rounded Corners 7"/>
          <p:cNvSpPr/>
          <p:nvPr/>
        </p:nvSpPr>
        <p:spPr>
          <a:xfrm rot="16200000">
            <a:off x="-736015" y="685891"/>
            <a:ext cx="1828800" cy="684029"/>
          </a:xfrm>
          <a:prstGeom prst="roundRect">
            <a:avLst/>
          </a:prstGeom>
          <a:solidFill>
            <a:srgbClr val="DE7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Search</a:t>
            </a:r>
          </a:p>
        </p:txBody>
      </p:sp>
    </p:spTree>
    <p:extLst>
      <p:ext uri="{BB962C8B-B14F-4D97-AF65-F5344CB8AC3E}">
        <p14:creationId xmlns:p14="http://schemas.microsoft.com/office/powerpoint/2010/main" val="343656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Getting to Zero Accelerator Pack</a:t>
            </a:r>
            <a:br>
              <a:rPr lang="en-US" sz="3200" dirty="0"/>
            </a:br>
            <a:r>
              <a:rPr lang="en-US" sz="2800" dirty="0">
                <a:solidFill>
                  <a:schemeClr val="bg1">
                    <a:lumMod val="50000"/>
                  </a:schemeClr>
                </a:solidFill>
              </a:rPr>
              <a:t>Targeted active case-finding finds more TB cases earlier (2/2)</a:t>
            </a:r>
            <a:br>
              <a:rPr lang="en-US" sz="2800" dirty="0">
                <a:solidFill>
                  <a:schemeClr val="bg1">
                    <a:lumMod val="50000"/>
                  </a:schemeClr>
                </a:solidFill>
              </a:rPr>
            </a:br>
            <a:endParaRPr lang="en-US" sz="2800" dirty="0">
              <a:solidFill>
                <a:schemeClr val="bg1">
                  <a:lumMod val="50000"/>
                </a:schemeClr>
              </a:solidFill>
            </a:endParaRPr>
          </a:p>
        </p:txBody>
      </p:sp>
      <p:sp>
        <p:nvSpPr>
          <p:cNvPr id="5" name="Content Placeholder 2"/>
          <p:cNvSpPr txBox="1">
            <a:spLocks/>
          </p:cNvSpPr>
          <p:nvPr/>
        </p:nvSpPr>
        <p:spPr>
          <a:xfrm>
            <a:off x="914968" y="1668312"/>
            <a:ext cx="5360704" cy="4307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41363" indent="0">
              <a:buFont typeface="Arial"/>
              <a:buNone/>
            </a:pPr>
            <a:r>
              <a:rPr lang="en-US" sz="1600" b="1" dirty="0">
                <a:latin typeface="Arial" panose="020B0604020202020204" pitchFamily="34" charset="0"/>
                <a:cs typeface="Arial" panose="020B0604020202020204" pitchFamily="34" charset="0"/>
              </a:rPr>
              <a:t>GLOBAL FUND APPLICATION MATERIALS</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Prioritized above allocation request </a:t>
            </a:r>
          </a:p>
          <a:p>
            <a:pPr>
              <a:lnSpc>
                <a:spcPct val="100000"/>
              </a:lnSpc>
              <a:spcBef>
                <a:spcPts val="20"/>
              </a:spcBef>
            </a:pPr>
            <a:endParaRPr lang="en-US" sz="1600" dirty="0"/>
          </a:p>
          <a:p>
            <a:pPr>
              <a:lnSpc>
                <a:spcPct val="100000"/>
              </a:lnSpc>
              <a:spcBef>
                <a:spcPts val="20"/>
              </a:spcBef>
            </a:pPr>
            <a:endParaRPr lang="en-US" sz="1600" dirty="0"/>
          </a:p>
          <a:p>
            <a:pPr marL="0" indent="0">
              <a:lnSpc>
                <a:spcPct val="100000"/>
              </a:lnSpc>
              <a:spcBef>
                <a:spcPts val="20"/>
              </a:spcBef>
              <a:buNone/>
            </a:pPr>
            <a:r>
              <a:rPr lang="en-US" sz="1400" dirty="0"/>
              <a:t>Eligible countries for matching funds are advised by the Global Fund to include activities in their allocation and above allocation requests: </a:t>
            </a:r>
          </a:p>
          <a:p>
            <a:pPr>
              <a:lnSpc>
                <a:spcPct val="100000"/>
              </a:lnSpc>
              <a:spcBef>
                <a:spcPts val="20"/>
              </a:spcBef>
            </a:pPr>
            <a:r>
              <a:rPr lang="en-US" sz="1400" dirty="0"/>
              <a:t>Intensified TB screening and diagnosis at health facilities</a:t>
            </a:r>
          </a:p>
          <a:p>
            <a:pPr>
              <a:lnSpc>
                <a:spcPct val="100000"/>
              </a:lnSpc>
              <a:spcBef>
                <a:spcPts val="20"/>
              </a:spcBef>
            </a:pPr>
            <a:r>
              <a:rPr lang="en-US" sz="1400" dirty="0"/>
              <a:t>Systematic screening of high-risk groups</a:t>
            </a:r>
          </a:p>
          <a:p>
            <a:pPr>
              <a:lnSpc>
                <a:spcPct val="100000"/>
              </a:lnSpc>
              <a:spcBef>
                <a:spcPts val="20"/>
              </a:spcBef>
            </a:pPr>
            <a:r>
              <a:rPr lang="en-US" sz="1400" dirty="0"/>
              <a:t>Universal drug-susceptibility testing, DR-TB diagnosis and treatment</a:t>
            </a:r>
          </a:p>
          <a:p>
            <a:pPr>
              <a:lnSpc>
                <a:spcPct val="100000"/>
              </a:lnSpc>
              <a:spcBef>
                <a:spcPts val="20"/>
              </a:spcBef>
            </a:pPr>
            <a:r>
              <a:rPr lang="en-US" sz="1400" dirty="0"/>
              <a:t>Programs and approaches to address access barriers, including community-based and integrated services</a:t>
            </a:r>
          </a:p>
          <a:p>
            <a:pPr>
              <a:lnSpc>
                <a:spcPct val="100000"/>
              </a:lnSpc>
              <a:spcBef>
                <a:spcPts val="20"/>
              </a:spcBef>
            </a:pPr>
            <a:r>
              <a:rPr lang="en-US" sz="1400" dirty="0"/>
              <a:t>Intensified TB screening among people living with HIV and enhanced collaboration between TB and HIV programs</a:t>
            </a:r>
          </a:p>
          <a:p>
            <a:pPr>
              <a:lnSpc>
                <a:spcPct val="100000"/>
              </a:lnSpc>
              <a:spcBef>
                <a:spcPts val="20"/>
              </a:spcBef>
            </a:pPr>
            <a:r>
              <a:rPr lang="en-US" sz="1400" dirty="0"/>
              <a:t>Engaging private sector providers in TB diagnosis, treatment, prevention, and monitoring and evaluation</a:t>
            </a:r>
          </a:p>
          <a:p>
            <a:pPr>
              <a:lnSpc>
                <a:spcPct val="100000"/>
              </a:lnSpc>
              <a:spcBef>
                <a:spcPts val="20"/>
              </a:spcBef>
            </a:pPr>
            <a:r>
              <a:rPr lang="en-US" sz="1400" dirty="0"/>
              <a:t>Management of co-morbidities</a:t>
            </a:r>
            <a:br>
              <a:rPr lang="en-US" sz="1600" dirty="0"/>
            </a:br>
            <a:endParaRPr lang="en-US" sz="1600" dirty="0"/>
          </a:p>
        </p:txBody>
      </p:sp>
      <p:sp>
        <p:nvSpPr>
          <p:cNvPr id="8" name="Rectangle: Rounded Corners 7"/>
          <p:cNvSpPr/>
          <p:nvPr/>
        </p:nvSpPr>
        <p:spPr>
          <a:xfrm rot="16200000">
            <a:off x="-736015" y="685891"/>
            <a:ext cx="1828800" cy="684029"/>
          </a:xfrm>
          <a:prstGeom prst="roundRect">
            <a:avLst/>
          </a:prstGeom>
          <a:solidFill>
            <a:srgbClr val="DE7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Search</a:t>
            </a:r>
          </a:p>
        </p:txBody>
      </p:sp>
      <p:pic>
        <p:nvPicPr>
          <p:cNvPr id="9" name="Picture 8"/>
          <p:cNvPicPr>
            <a:picLocks noChangeAspect="1"/>
          </p:cNvPicPr>
          <p:nvPr/>
        </p:nvPicPr>
        <p:blipFill rotWithShape="1">
          <a:blip r:embed="rId3"/>
          <a:srcRect l="48951" t="47312" r="35081" b="24014"/>
          <a:stretch/>
        </p:blipFill>
        <p:spPr>
          <a:xfrm>
            <a:off x="914968" y="1668312"/>
            <a:ext cx="769467" cy="777240"/>
          </a:xfrm>
          <a:prstGeom prst="rect">
            <a:avLst/>
          </a:prstGeom>
        </p:spPr>
      </p:pic>
      <p:sp>
        <p:nvSpPr>
          <p:cNvPr id="11" name="Content Placeholder 2"/>
          <p:cNvSpPr txBox="1">
            <a:spLocks/>
          </p:cNvSpPr>
          <p:nvPr/>
        </p:nvSpPr>
        <p:spPr>
          <a:xfrm>
            <a:off x="6438966" y="1668312"/>
            <a:ext cx="5226684" cy="46046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25475" indent="0">
              <a:buNone/>
              <a:tabLst>
                <a:tab pos="1423988" algn="l"/>
              </a:tabLst>
            </a:pPr>
            <a:r>
              <a:rPr lang="en-US" sz="1600" b="1" dirty="0">
                <a:latin typeface="Arial" panose="020B0604020202020204" pitchFamily="34" charset="0"/>
                <a:cs typeface="Arial" panose="020B0604020202020204" pitchFamily="34" charset="0"/>
              </a:rPr>
              <a:t>CASE STUDY</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Localized TB screening strategies in Dhaka, Jakarta and Karachi</a:t>
            </a:r>
          </a:p>
          <a:p>
            <a:pPr>
              <a:lnSpc>
                <a:spcPct val="100000"/>
              </a:lnSpc>
              <a:spcBef>
                <a:spcPts val="20"/>
              </a:spcBef>
            </a:pPr>
            <a:endParaRPr lang="en-US" sz="1400" dirty="0"/>
          </a:p>
          <a:p>
            <a:pPr marL="0" indent="0">
              <a:lnSpc>
                <a:spcPct val="100000"/>
              </a:lnSpc>
              <a:spcBef>
                <a:spcPts val="20"/>
              </a:spcBef>
              <a:buNone/>
            </a:pPr>
            <a:r>
              <a:rPr lang="en-US" sz="1400" dirty="0"/>
              <a:t>Pakistan-based organization Interactive Research &amp; Development (IRD) explored the ideas of construing </a:t>
            </a:r>
            <a:r>
              <a:rPr lang="en-US" sz="1400" b="1" dirty="0"/>
              <a:t>cities</a:t>
            </a:r>
            <a:r>
              <a:rPr lang="en-US" sz="1400" dirty="0"/>
              <a:t> as pillars of interventions for TB control and seeking ways to harness existing capacities in the private sector</a:t>
            </a:r>
          </a:p>
          <a:p>
            <a:pPr marL="0" indent="0">
              <a:lnSpc>
                <a:spcPct val="100000"/>
              </a:lnSpc>
              <a:spcBef>
                <a:spcPts val="20"/>
              </a:spcBef>
              <a:buNone/>
            </a:pPr>
            <a:endParaRPr lang="en-US" sz="1400" dirty="0"/>
          </a:p>
          <a:p>
            <a:pPr>
              <a:lnSpc>
                <a:spcPct val="100000"/>
              </a:lnSpc>
              <a:spcBef>
                <a:spcPts val="20"/>
              </a:spcBef>
            </a:pPr>
            <a:r>
              <a:rPr lang="en-US" sz="1400" dirty="0"/>
              <a:t>First intervention in Karachi focused on verbal symptom screening for patients in private clinics and hospitals, and offered performance-based incentives for screeners. </a:t>
            </a:r>
          </a:p>
          <a:p>
            <a:pPr>
              <a:lnSpc>
                <a:spcPct val="100000"/>
              </a:lnSpc>
              <a:spcBef>
                <a:spcPts val="20"/>
              </a:spcBef>
            </a:pPr>
            <a:r>
              <a:rPr lang="en-US" sz="1400" dirty="0"/>
              <a:t>Second intervention in Dhaka targeted verbal screening at private-sector laboratories and diagnostic centers, coupled with rapid TB testing using GeneXpert. </a:t>
            </a:r>
          </a:p>
          <a:p>
            <a:pPr>
              <a:lnSpc>
                <a:spcPct val="100000"/>
              </a:lnSpc>
              <a:spcBef>
                <a:spcPts val="20"/>
              </a:spcBef>
            </a:pPr>
            <a:r>
              <a:rPr lang="en-US" sz="1400" dirty="0"/>
              <a:t>Third phase was Jakarta, which employed a social business delivery model to scale up GeneXpert testing in the public and private sectors.</a:t>
            </a:r>
          </a:p>
          <a:p>
            <a:pPr>
              <a:lnSpc>
                <a:spcPct val="100000"/>
              </a:lnSpc>
              <a:spcBef>
                <a:spcPts val="20"/>
              </a:spcBef>
            </a:pPr>
            <a:endParaRPr lang="en-US" sz="1400" dirty="0"/>
          </a:p>
          <a:p>
            <a:pPr marL="0" indent="0">
              <a:lnSpc>
                <a:spcPct val="100000"/>
              </a:lnSpc>
              <a:spcBef>
                <a:spcPts val="20"/>
              </a:spcBef>
              <a:buNone/>
            </a:pPr>
            <a:r>
              <a:rPr lang="en-US" sz="1400" b="1" dirty="0"/>
              <a:t>Results: </a:t>
            </a:r>
            <a:r>
              <a:rPr lang="en-US" sz="1400" dirty="0"/>
              <a:t>Nearly 2 million people screened and 13,000 cases of MDR-TB detected, </a:t>
            </a:r>
            <a:br>
              <a:rPr lang="en-US" sz="1400" dirty="0"/>
            </a:br>
            <a:endParaRPr lang="en-US" sz="1400" dirty="0"/>
          </a:p>
        </p:txBody>
      </p:sp>
      <p:pic>
        <p:nvPicPr>
          <p:cNvPr id="13" name="Picture 12"/>
          <p:cNvPicPr>
            <a:picLocks noChangeAspect="1"/>
          </p:cNvPicPr>
          <p:nvPr/>
        </p:nvPicPr>
        <p:blipFill rotWithShape="1">
          <a:blip r:embed="rId4"/>
          <a:srcRect l="61328" t="32500" r="22890" b="39498"/>
          <a:stretch/>
        </p:blipFill>
        <p:spPr>
          <a:xfrm>
            <a:off x="6275672" y="1723527"/>
            <a:ext cx="778733" cy="777240"/>
          </a:xfrm>
          <a:prstGeom prst="rect">
            <a:avLst/>
          </a:prstGeom>
        </p:spPr>
      </p:pic>
    </p:spTree>
    <p:extLst>
      <p:ext uri="{BB962C8B-B14F-4D97-AF65-F5344CB8AC3E}">
        <p14:creationId xmlns:p14="http://schemas.microsoft.com/office/powerpoint/2010/main" val="380412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00874" cy="1325563"/>
          </a:xfrm>
        </p:spPr>
        <p:txBody>
          <a:bodyPr>
            <a:normAutofit/>
          </a:bodyPr>
          <a:lstStyle/>
          <a:p>
            <a:r>
              <a:rPr lang="en-US" sz="3200" dirty="0"/>
              <a:t>Getting to Zero Accelerator Pack</a:t>
            </a:r>
            <a:br>
              <a:rPr lang="en-US" sz="3200" dirty="0"/>
            </a:br>
            <a:r>
              <a:rPr lang="en-US" sz="2800" dirty="0">
                <a:solidFill>
                  <a:schemeClr val="bg1">
                    <a:lumMod val="50000"/>
                  </a:schemeClr>
                </a:solidFill>
              </a:rPr>
              <a:t>Active case-finding requires proper testing and diagnostic tools (1/2) </a:t>
            </a:r>
            <a:br>
              <a:rPr lang="en-US" sz="2800" dirty="0">
                <a:solidFill>
                  <a:schemeClr val="bg1">
                    <a:lumMod val="50000"/>
                  </a:schemeClr>
                </a:solidFill>
              </a:rPr>
            </a:br>
            <a:endParaRPr lang="en-US" sz="2800" dirty="0">
              <a:solidFill>
                <a:schemeClr val="bg1">
                  <a:lumMod val="50000"/>
                </a:schemeClr>
              </a:solidFill>
            </a:endParaRPr>
          </a:p>
        </p:txBody>
      </p:sp>
      <p:sp>
        <p:nvSpPr>
          <p:cNvPr id="5" name="Content Placeholder 2"/>
          <p:cNvSpPr txBox="1">
            <a:spLocks/>
          </p:cNvSpPr>
          <p:nvPr/>
        </p:nvSpPr>
        <p:spPr>
          <a:xfrm>
            <a:off x="838201" y="1818629"/>
            <a:ext cx="4176562" cy="3513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57250" indent="0">
              <a:buFont typeface="Arial"/>
              <a:buNone/>
            </a:pPr>
            <a:r>
              <a:rPr lang="en-US" sz="1700" b="1" dirty="0">
                <a:latin typeface="Arial" panose="020B0604020202020204" pitchFamily="34" charset="0"/>
                <a:cs typeface="Arial" panose="020B0604020202020204" pitchFamily="34" charset="0"/>
              </a:rPr>
              <a:t>GUIDING QUESTIONS</a:t>
            </a:r>
            <a:br>
              <a:rPr lang="en-US" sz="16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a:p>
            <a:pPr marL="1087438" lvl="0">
              <a:lnSpc>
                <a:spcPct val="100000"/>
              </a:lnSpc>
              <a:spcBef>
                <a:spcPts val="20"/>
              </a:spcBef>
            </a:pPr>
            <a:r>
              <a:rPr lang="en-US" sz="1400" dirty="0"/>
              <a:t>What diagnostic tools are being used in your setting? Has this changed recently? If so, why?</a:t>
            </a:r>
          </a:p>
          <a:p>
            <a:pPr lvl="0">
              <a:lnSpc>
                <a:spcPct val="100000"/>
              </a:lnSpc>
              <a:spcBef>
                <a:spcPts val="20"/>
              </a:spcBef>
            </a:pPr>
            <a:r>
              <a:rPr lang="en-US" sz="1400" dirty="0"/>
              <a:t>Are GeneXpert machines available to public facilities in your setting? If so, how many machines and how are they geographically distributed?  </a:t>
            </a:r>
          </a:p>
          <a:p>
            <a:pPr lvl="0">
              <a:lnSpc>
                <a:spcPct val="100000"/>
              </a:lnSpc>
              <a:spcBef>
                <a:spcPts val="20"/>
              </a:spcBef>
            </a:pPr>
            <a:r>
              <a:rPr lang="en-US" sz="1400" dirty="0"/>
              <a:t>What obstacles are there to scaling up GeneXpert?</a:t>
            </a:r>
          </a:p>
          <a:p>
            <a:pPr lvl="0">
              <a:lnSpc>
                <a:spcPct val="100000"/>
              </a:lnSpc>
              <a:spcBef>
                <a:spcPts val="20"/>
              </a:spcBef>
            </a:pPr>
            <a:r>
              <a:rPr lang="en-US" sz="1400" dirty="0"/>
              <a:t>What lessons have been learned in areas of the country where GeneXpert is available?</a:t>
            </a:r>
          </a:p>
          <a:p>
            <a:pPr>
              <a:lnSpc>
                <a:spcPct val="100000"/>
              </a:lnSpc>
              <a:spcBef>
                <a:spcPts val="20"/>
              </a:spcBef>
            </a:pPr>
            <a:r>
              <a:rPr lang="en-US" sz="1400" dirty="0"/>
              <a:t>How could additional investment enable TB programs to improve its diagnostic standards?</a:t>
            </a:r>
          </a:p>
        </p:txBody>
      </p:sp>
      <p:pic>
        <p:nvPicPr>
          <p:cNvPr id="6" name="Picture 5"/>
          <p:cNvPicPr>
            <a:picLocks noChangeAspect="1"/>
          </p:cNvPicPr>
          <p:nvPr/>
        </p:nvPicPr>
        <p:blipFill rotWithShape="1">
          <a:blip r:embed="rId3"/>
          <a:srcRect l="48750" t="39444" r="29375" b="27639"/>
          <a:stretch/>
        </p:blipFill>
        <p:spPr>
          <a:xfrm>
            <a:off x="838200" y="1889779"/>
            <a:ext cx="918258" cy="777240"/>
          </a:xfrm>
          <a:prstGeom prst="rect">
            <a:avLst/>
          </a:prstGeom>
        </p:spPr>
      </p:pic>
      <p:sp>
        <p:nvSpPr>
          <p:cNvPr id="8" name="Rectangle: Rounded Corners 7"/>
          <p:cNvSpPr/>
          <p:nvPr/>
        </p:nvSpPr>
        <p:spPr>
          <a:xfrm rot="16200000">
            <a:off x="-736015" y="685891"/>
            <a:ext cx="1828800" cy="684029"/>
          </a:xfrm>
          <a:prstGeom prst="roundRect">
            <a:avLst/>
          </a:prstGeom>
          <a:solidFill>
            <a:srgbClr val="DE7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Search</a:t>
            </a:r>
          </a:p>
        </p:txBody>
      </p:sp>
      <p:sp>
        <p:nvSpPr>
          <p:cNvPr id="25" name="Rectangle: Rounded Corners 24"/>
          <p:cNvSpPr/>
          <p:nvPr/>
        </p:nvSpPr>
        <p:spPr>
          <a:xfrm>
            <a:off x="5390148" y="1818629"/>
            <a:ext cx="5963652" cy="3667771"/>
          </a:xfrm>
          <a:prstGeom prst="roundRect">
            <a:avLst>
              <a:gd name="adj" fmla="val 7148"/>
            </a:avLst>
          </a:prstGeom>
          <a:solidFill>
            <a:srgbClr val="008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700" b="1" dirty="0">
                <a:latin typeface="Arial" panose="020B0604020202020204" pitchFamily="34" charset="0"/>
                <a:cs typeface="Arial" panose="020B0604020202020204" pitchFamily="34" charset="0"/>
              </a:rPr>
              <a:t>TRP LESSONS LEARNED</a:t>
            </a:r>
          </a:p>
          <a:p>
            <a:r>
              <a:rPr lang="en-US" sz="1700" dirty="0">
                <a:latin typeface="Arial" panose="020B0604020202020204" pitchFamily="34" charset="0"/>
                <a:cs typeface="Arial" panose="020B0604020202020204" pitchFamily="34" charset="0"/>
              </a:rPr>
              <a:t>Diagnostics: </a:t>
            </a:r>
            <a:r>
              <a:rPr lang="en-US" sz="1700" dirty="0" err="1">
                <a:latin typeface="Arial" panose="020B0604020202020204" pitchFamily="34" charset="0"/>
                <a:cs typeface="Arial" panose="020B0604020202020204" pitchFamily="34" charset="0"/>
              </a:rPr>
              <a:t>GeneXpert</a:t>
            </a:r>
            <a:r>
              <a:rPr lang="en-US" sz="1700" dirty="0">
                <a:latin typeface="Arial" panose="020B0604020202020204" pitchFamily="34" charset="0"/>
                <a:cs typeface="Arial" panose="020B0604020202020204" pitchFamily="34" charset="0"/>
              </a:rPr>
              <a:t> and digital radiography </a:t>
            </a:r>
          </a:p>
          <a:p>
            <a:endParaRPr lang="en-US" sz="15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Develop diagnostic capacity plan with clear indications of number of machines required and link to clinical outcomes </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Clinical algorithms must incorporate new diagnostic tests </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development of clinical management capacity should be included in future applications </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Optimization of current </a:t>
            </a:r>
            <a:r>
              <a:rPr lang="en-US" sz="1400" dirty="0" err="1">
                <a:latin typeface="Arial" panose="020B0604020202020204" pitchFamily="34" charset="0"/>
                <a:cs typeface="Arial" panose="020B0604020202020204" pitchFamily="34" charset="0"/>
              </a:rPr>
              <a:t>GeneXpert</a:t>
            </a:r>
            <a:r>
              <a:rPr lang="en-US" sz="1400" dirty="0">
                <a:latin typeface="Arial" panose="020B0604020202020204" pitchFamily="34" charset="0"/>
                <a:cs typeface="Arial" panose="020B0604020202020204" pitchFamily="34" charset="0"/>
              </a:rPr>
              <a:t> machines and specimen transport systems to address</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Diagnostic planning must meet the needs of key and hard-to-reach populations </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Clear diagnostic plans need to be developed and linked to outcomes </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Clinical algorithms need to incorporate new technologies </a:t>
            </a:r>
          </a:p>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37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00874" cy="1325563"/>
          </a:xfrm>
        </p:spPr>
        <p:txBody>
          <a:bodyPr>
            <a:normAutofit/>
          </a:bodyPr>
          <a:lstStyle/>
          <a:p>
            <a:r>
              <a:rPr lang="en-US" sz="3200" dirty="0"/>
              <a:t>Getting to Zero Accelerator Pack</a:t>
            </a:r>
            <a:br>
              <a:rPr lang="en-US" sz="3200" dirty="0"/>
            </a:br>
            <a:r>
              <a:rPr lang="en-US" sz="2800" dirty="0">
                <a:solidFill>
                  <a:schemeClr val="bg1">
                    <a:lumMod val="50000"/>
                  </a:schemeClr>
                </a:solidFill>
              </a:rPr>
              <a:t>Active case-finding requires proper testing and diagnostic tools (2/2) </a:t>
            </a:r>
            <a:br>
              <a:rPr lang="en-US" sz="2800" dirty="0">
                <a:solidFill>
                  <a:schemeClr val="bg1">
                    <a:lumMod val="50000"/>
                  </a:schemeClr>
                </a:solidFill>
              </a:rPr>
            </a:br>
            <a:endParaRPr lang="en-US" sz="2800" dirty="0">
              <a:solidFill>
                <a:schemeClr val="bg1">
                  <a:lumMod val="50000"/>
                </a:schemeClr>
              </a:solidFill>
            </a:endParaRPr>
          </a:p>
        </p:txBody>
      </p:sp>
      <p:sp>
        <p:nvSpPr>
          <p:cNvPr id="5" name="Content Placeholder 2"/>
          <p:cNvSpPr txBox="1">
            <a:spLocks/>
          </p:cNvSpPr>
          <p:nvPr/>
        </p:nvSpPr>
        <p:spPr>
          <a:xfrm>
            <a:off x="838200" y="1751797"/>
            <a:ext cx="10808367" cy="482225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57250" indent="0">
              <a:buNone/>
            </a:pPr>
            <a:r>
              <a:rPr lang="en-US" sz="2300" b="1" dirty="0">
                <a:latin typeface="Arial" panose="020B0604020202020204" pitchFamily="34" charset="0"/>
                <a:cs typeface="Arial" panose="020B0604020202020204" pitchFamily="34" charset="0"/>
              </a:rPr>
              <a:t>GLOBAL FUND APPLICATION MATERIALS</a:t>
            </a:r>
            <a:br>
              <a:rPr lang="en-US" sz="2300" b="1" dirty="0">
                <a:latin typeface="Arial" panose="020B0604020202020204" pitchFamily="34" charset="0"/>
                <a:cs typeface="Arial" panose="020B0604020202020204" pitchFamily="34" charset="0"/>
              </a:rPr>
            </a:br>
            <a:r>
              <a:rPr lang="en-US" sz="2300" b="1" dirty="0">
                <a:latin typeface="Arial" panose="020B0604020202020204" pitchFamily="34" charset="0"/>
                <a:cs typeface="Arial" panose="020B0604020202020204" pitchFamily="34" charset="0"/>
              </a:rPr>
              <a:t>Past implementation and lessons-learned from Global Fund and other donor investments</a:t>
            </a:r>
          </a:p>
          <a:p>
            <a:pPr marL="857250" indent="0">
              <a:buNone/>
            </a:pPr>
            <a:endParaRPr lang="en-US" sz="2300" b="1" dirty="0">
              <a:latin typeface="Arial" panose="020B0604020202020204" pitchFamily="34" charset="0"/>
              <a:cs typeface="Arial" panose="020B0604020202020204" pitchFamily="34" charset="0"/>
            </a:endParaRPr>
          </a:p>
          <a:p>
            <a:pPr>
              <a:lnSpc>
                <a:spcPct val="110000"/>
              </a:lnSpc>
              <a:spcBef>
                <a:spcPts val="20"/>
              </a:spcBef>
            </a:pPr>
            <a:endParaRPr lang="en-US" sz="2000" dirty="0"/>
          </a:p>
          <a:p>
            <a:pPr marL="0" lvl="0" indent="0">
              <a:lnSpc>
                <a:spcPct val="110000"/>
              </a:lnSpc>
              <a:spcBef>
                <a:spcPts val="20"/>
              </a:spcBef>
              <a:buNone/>
            </a:pPr>
            <a:r>
              <a:rPr lang="en-US" sz="2000" dirty="0"/>
              <a:t>Across multiple application types, the Global Fund asks applicants to examine the successes and challenges of past programming supported domestically, by the Global Fund or by other donors in order to inform programming going forward. </a:t>
            </a:r>
          </a:p>
          <a:p>
            <a:pPr lvl="0">
              <a:lnSpc>
                <a:spcPct val="110000"/>
              </a:lnSpc>
              <a:spcBef>
                <a:spcPts val="20"/>
              </a:spcBef>
            </a:pPr>
            <a:endParaRPr lang="en-US" sz="2000" dirty="0"/>
          </a:p>
          <a:p>
            <a:pPr marL="0" lvl="0" indent="0">
              <a:lnSpc>
                <a:spcPct val="110000"/>
              </a:lnSpc>
              <a:spcBef>
                <a:spcPts val="20"/>
              </a:spcBef>
              <a:buNone/>
            </a:pPr>
            <a:r>
              <a:rPr lang="en-US" sz="2000" dirty="0"/>
              <a:t>This is a good point at which the shortcomings of current programs lacking a comprehensive approach can be highlighted, looking at all components of Search – Treat – Prevent. These learnings are intended to inform strategic changes to the project moving forward. One element of this approach that can be discussed is diagnostics, for which there are some guiding questions below.</a:t>
            </a:r>
          </a:p>
          <a:p>
            <a:pPr marL="0" lvl="0" indent="0">
              <a:lnSpc>
                <a:spcPct val="110000"/>
              </a:lnSpc>
              <a:spcBef>
                <a:spcPts val="20"/>
              </a:spcBef>
              <a:buNone/>
            </a:pPr>
            <a:endParaRPr lang="en-US" sz="2000" dirty="0"/>
          </a:p>
          <a:p>
            <a:pPr marL="0" lvl="0" indent="0">
              <a:lnSpc>
                <a:spcPct val="110000"/>
              </a:lnSpc>
              <a:spcBef>
                <a:spcPts val="20"/>
              </a:spcBef>
              <a:buNone/>
            </a:pPr>
            <a:r>
              <a:rPr lang="en-US" sz="2100" b="1" dirty="0"/>
              <a:t>GUIDING QUESTIONS</a:t>
            </a:r>
            <a:br>
              <a:rPr lang="en-US" sz="2100" b="1" dirty="0"/>
            </a:br>
            <a:endParaRPr lang="en-US" sz="2100" b="1" dirty="0"/>
          </a:p>
          <a:p>
            <a:pPr>
              <a:lnSpc>
                <a:spcPct val="120000"/>
              </a:lnSpc>
              <a:spcBef>
                <a:spcPts val="20"/>
              </a:spcBef>
            </a:pPr>
            <a:r>
              <a:rPr lang="en-US" sz="2000" dirty="0"/>
              <a:t>How have diagnostics been prioritized in recently funded initiatives?</a:t>
            </a:r>
          </a:p>
          <a:p>
            <a:pPr>
              <a:lnSpc>
                <a:spcPct val="120000"/>
              </a:lnSpc>
              <a:spcBef>
                <a:spcPts val="20"/>
              </a:spcBef>
            </a:pPr>
            <a:r>
              <a:rPr lang="en-US" sz="2000" dirty="0"/>
              <a:t>How has domestic or donor financing been used in the past for the diagnostic and lab systems? Have those investments been successful, meaning that more people have been promptly and accurately diagnosed? If not, what were some of the lessons learned?</a:t>
            </a:r>
          </a:p>
          <a:p>
            <a:pPr>
              <a:lnSpc>
                <a:spcPct val="120000"/>
              </a:lnSpc>
              <a:spcBef>
                <a:spcPts val="20"/>
              </a:spcBef>
            </a:pPr>
            <a:r>
              <a:rPr lang="en-US" sz="2000" dirty="0"/>
              <a:t>What commodities or human resources have been invested in through domestic or donor financing? What were the outcomes of these investments and what lessons were learned?</a:t>
            </a:r>
          </a:p>
          <a:p>
            <a:pPr>
              <a:lnSpc>
                <a:spcPct val="120000"/>
              </a:lnSpc>
              <a:spcBef>
                <a:spcPts val="20"/>
              </a:spcBef>
            </a:pPr>
            <a:r>
              <a:rPr lang="en-US" sz="2000" dirty="0"/>
              <a:t>Have there been active case finding campaigns supported by domestic or donor financing, the Global Fund or other donors? If so, what were the results and what was learned?</a:t>
            </a:r>
          </a:p>
          <a:p>
            <a:pPr marL="0" lvl="0" indent="0">
              <a:lnSpc>
                <a:spcPct val="110000"/>
              </a:lnSpc>
              <a:spcBef>
                <a:spcPts val="20"/>
              </a:spcBef>
              <a:buNone/>
            </a:pPr>
            <a:endParaRPr lang="en-US" sz="1400" dirty="0"/>
          </a:p>
        </p:txBody>
      </p:sp>
      <p:sp>
        <p:nvSpPr>
          <p:cNvPr id="8" name="Rectangle: Rounded Corners 7"/>
          <p:cNvSpPr/>
          <p:nvPr/>
        </p:nvSpPr>
        <p:spPr>
          <a:xfrm rot="16200000">
            <a:off x="-736015" y="685891"/>
            <a:ext cx="1828800" cy="684029"/>
          </a:xfrm>
          <a:prstGeom prst="roundRect">
            <a:avLst/>
          </a:prstGeom>
          <a:solidFill>
            <a:srgbClr val="DE7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Search</a:t>
            </a:r>
          </a:p>
        </p:txBody>
      </p:sp>
      <p:pic>
        <p:nvPicPr>
          <p:cNvPr id="10" name="Picture 9"/>
          <p:cNvPicPr>
            <a:picLocks noChangeAspect="1"/>
          </p:cNvPicPr>
          <p:nvPr/>
        </p:nvPicPr>
        <p:blipFill rotWithShape="1">
          <a:blip r:embed="rId3"/>
          <a:srcRect l="48951" t="47312" r="35081" b="24014"/>
          <a:stretch/>
        </p:blipFill>
        <p:spPr>
          <a:xfrm>
            <a:off x="838202" y="1769904"/>
            <a:ext cx="769467" cy="777240"/>
          </a:xfrm>
          <a:prstGeom prst="rect">
            <a:avLst/>
          </a:prstGeom>
        </p:spPr>
      </p:pic>
    </p:spTree>
    <p:extLst>
      <p:ext uri="{BB962C8B-B14F-4D97-AF65-F5344CB8AC3E}">
        <p14:creationId xmlns:p14="http://schemas.microsoft.com/office/powerpoint/2010/main" val="3641028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Getting to Zero Accelerator Pack</a:t>
            </a:r>
            <a:br>
              <a:rPr lang="en-US" sz="3200" dirty="0"/>
            </a:br>
            <a:r>
              <a:rPr lang="en-US" sz="2800" dirty="0">
                <a:solidFill>
                  <a:schemeClr val="bg1">
                    <a:lumMod val="50000"/>
                  </a:schemeClr>
                </a:solidFill>
              </a:rPr>
              <a:t>Active case-finding can reduce the global burden of TB </a:t>
            </a:r>
            <a:br>
              <a:rPr lang="en-US" sz="2800" dirty="0">
                <a:solidFill>
                  <a:schemeClr val="bg1">
                    <a:lumMod val="50000"/>
                  </a:schemeClr>
                </a:solidFill>
              </a:rPr>
            </a:br>
            <a:endParaRPr lang="en-US" sz="2800" dirty="0">
              <a:solidFill>
                <a:schemeClr val="bg1">
                  <a:lumMod val="50000"/>
                </a:schemeClr>
              </a:solidFill>
            </a:endParaRPr>
          </a:p>
        </p:txBody>
      </p:sp>
      <p:sp>
        <p:nvSpPr>
          <p:cNvPr id="8" name="Rectangle: Rounded Corners 7"/>
          <p:cNvSpPr/>
          <p:nvPr/>
        </p:nvSpPr>
        <p:spPr>
          <a:xfrm rot="16200000">
            <a:off x="-736015" y="685891"/>
            <a:ext cx="1828800" cy="684029"/>
          </a:xfrm>
          <a:prstGeom prst="roundRect">
            <a:avLst/>
          </a:prstGeom>
          <a:solidFill>
            <a:srgbClr val="DE7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Search</a:t>
            </a:r>
          </a:p>
        </p:txBody>
      </p:sp>
      <p:sp>
        <p:nvSpPr>
          <p:cNvPr id="13" name="Content Placeholder 2"/>
          <p:cNvSpPr txBox="1">
            <a:spLocks/>
          </p:cNvSpPr>
          <p:nvPr/>
        </p:nvSpPr>
        <p:spPr>
          <a:xfrm>
            <a:off x="751339" y="1527241"/>
            <a:ext cx="5580635" cy="4307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41363" indent="0">
              <a:buNone/>
            </a:pPr>
            <a:r>
              <a:rPr lang="en-US" sz="1600" b="1" dirty="0">
                <a:latin typeface="Arial" panose="020B0604020202020204" pitchFamily="34" charset="0"/>
                <a:cs typeface="Arial" panose="020B0604020202020204" pitchFamily="34" charset="0"/>
              </a:rPr>
              <a:t>GLOBAL FUND APPLICATION MATERIALS</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Co-financing</a:t>
            </a:r>
          </a:p>
          <a:p>
            <a:pPr>
              <a:lnSpc>
                <a:spcPct val="100000"/>
              </a:lnSpc>
              <a:spcBef>
                <a:spcPts val="20"/>
              </a:spcBef>
            </a:pPr>
            <a:endParaRPr lang="en-US" sz="1400" dirty="0"/>
          </a:p>
          <a:p>
            <a:pPr marL="0" indent="0">
              <a:lnSpc>
                <a:spcPct val="100000"/>
              </a:lnSpc>
              <a:spcBef>
                <a:spcPts val="20"/>
              </a:spcBef>
              <a:buNone/>
            </a:pPr>
            <a:r>
              <a:rPr lang="en-US" sz="1400" dirty="0"/>
              <a:t>Across all application types, the Global Fund asks that applicants demonstrate that they have met the financing requirements of the last allocation cycle as well as the ability and political will to meet the co-financing requirements for the cycle ahead.</a:t>
            </a:r>
          </a:p>
          <a:p>
            <a:pPr marL="0" indent="0">
              <a:lnSpc>
                <a:spcPct val="100000"/>
              </a:lnSpc>
              <a:spcBef>
                <a:spcPts val="20"/>
              </a:spcBef>
              <a:buNone/>
            </a:pPr>
            <a:endParaRPr lang="en-US" sz="1400" dirty="0"/>
          </a:p>
          <a:p>
            <a:pPr marL="0" indent="0">
              <a:lnSpc>
                <a:spcPct val="100000"/>
              </a:lnSpc>
              <a:spcBef>
                <a:spcPts val="20"/>
              </a:spcBef>
              <a:buNone/>
            </a:pPr>
            <a:r>
              <a:rPr lang="en-US" sz="1400" dirty="0"/>
              <a:t>Applicants can use this section to explain ways in which domestic and other donor financing is used in national programs. </a:t>
            </a:r>
          </a:p>
          <a:p>
            <a:pPr marL="0" indent="0">
              <a:lnSpc>
                <a:spcPct val="100000"/>
              </a:lnSpc>
              <a:spcBef>
                <a:spcPts val="20"/>
              </a:spcBef>
              <a:buNone/>
            </a:pPr>
            <a:endParaRPr lang="en-US" sz="1400" dirty="0"/>
          </a:p>
          <a:p>
            <a:pPr marL="0" indent="0">
              <a:lnSpc>
                <a:spcPct val="100000"/>
              </a:lnSpc>
              <a:spcBef>
                <a:spcPts val="20"/>
              </a:spcBef>
              <a:buNone/>
            </a:pPr>
            <a:r>
              <a:rPr lang="en-US" sz="1400" b="1" dirty="0"/>
              <a:t>GUIDING QUESTIONS</a:t>
            </a:r>
          </a:p>
          <a:p>
            <a:pPr>
              <a:lnSpc>
                <a:spcPct val="100000"/>
              </a:lnSpc>
              <a:spcBef>
                <a:spcPts val="20"/>
              </a:spcBef>
            </a:pPr>
            <a:r>
              <a:rPr lang="en-US" sz="1400" dirty="0"/>
              <a:t>How can state and municipal level coalitions play a more defined role as sustaining agents in the creation, supervision, and maintenance of comprehensive epidemic control strategies? </a:t>
            </a:r>
          </a:p>
          <a:p>
            <a:pPr>
              <a:lnSpc>
                <a:spcPct val="100000"/>
              </a:lnSpc>
              <a:spcBef>
                <a:spcPts val="20"/>
              </a:spcBef>
            </a:pPr>
            <a:r>
              <a:rPr lang="en-US" sz="1400" dirty="0"/>
              <a:t>In addition to national programs, please describe any state- or municipal-level TB treatment coalitions or programs that are utilizing their own resources alongside donor and central government support to address TB in their respective communities.</a:t>
            </a:r>
          </a:p>
          <a:p>
            <a:pPr>
              <a:lnSpc>
                <a:spcPct val="100000"/>
              </a:lnSpc>
              <a:spcBef>
                <a:spcPts val="20"/>
              </a:spcBef>
            </a:pPr>
            <a:r>
              <a:rPr lang="en-US" sz="1400" dirty="0"/>
              <a:t>How are state or municipal level TB programs prioritized within the national strategic plan? </a:t>
            </a:r>
          </a:p>
          <a:p>
            <a:pPr marL="0" indent="0">
              <a:lnSpc>
                <a:spcPct val="100000"/>
              </a:lnSpc>
              <a:spcBef>
                <a:spcPts val="20"/>
              </a:spcBef>
              <a:buNone/>
            </a:pPr>
            <a:endParaRPr lang="en-US" sz="1400" dirty="0"/>
          </a:p>
          <a:p>
            <a:pPr marL="0" indent="0">
              <a:lnSpc>
                <a:spcPct val="100000"/>
              </a:lnSpc>
              <a:spcBef>
                <a:spcPts val="20"/>
              </a:spcBef>
              <a:buNone/>
            </a:pPr>
            <a:endParaRPr lang="en-US" sz="1600" dirty="0"/>
          </a:p>
        </p:txBody>
      </p:sp>
      <p:pic>
        <p:nvPicPr>
          <p:cNvPr id="14" name="Picture 13"/>
          <p:cNvPicPr>
            <a:picLocks noChangeAspect="1"/>
          </p:cNvPicPr>
          <p:nvPr/>
        </p:nvPicPr>
        <p:blipFill rotWithShape="1">
          <a:blip r:embed="rId3"/>
          <a:srcRect l="48951" t="47312" r="35081" b="24014"/>
          <a:stretch/>
        </p:blipFill>
        <p:spPr>
          <a:xfrm>
            <a:off x="751340" y="1469491"/>
            <a:ext cx="769467" cy="777240"/>
          </a:xfrm>
          <a:prstGeom prst="rect">
            <a:avLst/>
          </a:prstGeom>
        </p:spPr>
      </p:pic>
      <p:sp>
        <p:nvSpPr>
          <p:cNvPr id="15" name="Content Placeholder 2"/>
          <p:cNvSpPr txBox="1">
            <a:spLocks/>
          </p:cNvSpPr>
          <p:nvPr/>
        </p:nvSpPr>
        <p:spPr>
          <a:xfrm>
            <a:off x="6621847" y="1527241"/>
            <a:ext cx="5380856" cy="4307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25475" indent="0">
              <a:buNone/>
              <a:tabLst>
                <a:tab pos="1423988" algn="l"/>
              </a:tabLst>
            </a:pPr>
            <a:r>
              <a:rPr lang="en-US" sz="1700" b="1" dirty="0">
                <a:latin typeface="Arial" panose="020B0604020202020204" pitchFamily="34" charset="0"/>
                <a:cs typeface="Arial" panose="020B0604020202020204" pitchFamily="34" charset="0"/>
              </a:rPr>
              <a:t>CASE STUDY</a:t>
            </a:r>
            <a:br>
              <a:rPr lang="en-US" sz="1700" b="1" dirty="0">
                <a:latin typeface="Arial" panose="020B0604020202020204" pitchFamily="34" charset="0"/>
                <a:cs typeface="Arial" panose="020B0604020202020204" pitchFamily="34" charset="0"/>
              </a:rPr>
            </a:br>
            <a:r>
              <a:rPr lang="en-US" sz="1700" b="1" dirty="0">
                <a:latin typeface="Arial" panose="020B0604020202020204" pitchFamily="34" charset="0"/>
                <a:cs typeface="Arial" panose="020B0604020202020204" pitchFamily="34" charset="0"/>
              </a:rPr>
              <a:t>Innovative financing strategies in Chennai with REACH</a:t>
            </a:r>
          </a:p>
          <a:p>
            <a:pPr>
              <a:lnSpc>
                <a:spcPct val="100000"/>
              </a:lnSpc>
              <a:spcBef>
                <a:spcPts val="20"/>
              </a:spcBef>
            </a:pPr>
            <a:endParaRPr lang="en-US" sz="1600" dirty="0"/>
          </a:p>
          <a:p>
            <a:pPr marL="0" indent="0">
              <a:lnSpc>
                <a:spcPct val="100000"/>
              </a:lnSpc>
              <a:spcBef>
                <a:spcPts val="20"/>
              </a:spcBef>
              <a:buNone/>
            </a:pPr>
            <a:r>
              <a:rPr lang="en-US" sz="1400" dirty="0"/>
              <a:t>To address “missing” TB cases in Chennai and engage the private sector, non-governmental organization REACH partnered with:</a:t>
            </a:r>
          </a:p>
          <a:p>
            <a:pPr>
              <a:lnSpc>
                <a:spcPct val="100000"/>
              </a:lnSpc>
              <a:spcBef>
                <a:spcPts val="20"/>
              </a:spcBef>
            </a:pPr>
            <a:r>
              <a:rPr lang="en-US" sz="1400" dirty="0"/>
              <a:t>the Municipal Corporation of Chennai</a:t>
            </a:r>
          </a:p>
          <a:p>
            <a:pPr>
              <a:lnSpc>
                <a:spcPct val="100000"/>
              </a:lnSpc>
              <a:spcBef>
                <a:spcPts val="20"/>
              </a:spcBef>
            </a:pPr>
            <a:r>
              <a:rPr lang="en-US" sz="1400" dirty="0"/>
              <a:t>the Revised National TB Program of India</a:t>
            </a:r>
          </a:p>
          <a:p>
            <a:pPr>
              <a:lnSpc>
                <a:spcPct val="100000"/>
              </a:lnSpc>
              <a:spcBef>
                <a:spcPts val="20"/>
              </a:spcBef>
            </a:pPr>
            <a:r>
              <a:rPr lang="en-US" sz="1400" dirty="0"/>
              <a:t>the Global Fund and </a:t>
            </a:r>
          </a:p>
          <a:p>
            <a:pPr>
              <a:lnSpc>
                <a:spcPct val="100000"/>
              </a:lnSpc>
              <a:spcBef>
                <a:spcPts val="20"/>
              </a:spcBef>
            </a:pPr>
            <a:r>
              <a:rPr lang="en-US" sz="1400" dirty="0"/>
              <a:t>Chennai’s private health providers</a:t>
            </a:r>
          </a:p>
          <a:p>
            <a:pPr marL="0" indent="0">
              <a:lnSpc>
                <a:spcPct val="100000"/>
              </a:lnSpc>
              <a:spcBef>
                <a:spcPts val="20"/>
              </a:spcBef>
              <a:buNone/>
            </a:pPr>
            <a:endParaRPr lang="en-US" sz="1400" dirty="0"/>
          </a:p>
          <a:p>
            <a:pPr marL="0" indent="0">
              <a:lnSpc>
                <a:spcPct val="100000"/>
              </a:lnSpc>
              <a:spcBef>
                <a:spcPts val="20"/>
              </a:spcBef>
              <a:buNone/>
            </a:pPr>
            <a:r>
              <a:rPr lang="en-US" sz="1400" dirty="0"/>
              <a:t>With REACH at the helm. a private-public mix initiative was launched that included:</a:t>
            </a:r>
          </a:p>
          <a:p>
            <a:pPr>
              <a:lnSpc>
                <a:spcPct val="100000"/>
              </a:lnSpc>
              <a:spcBef>
                <a:spcPts val="20"/>
              </a:spcBef>
            </a:pPr>
            <a:r>
              <a:rPr lang="en-US" sz="1400" dirty="0"/>
              <a:t>community mobilization</a:t>
            </a:r>
          </a:p>
          <a:p>
            <a:pPr>
              <a:lnSpc>
                <a:spcPct val="100000"/>
              </a:lnSpc>
              <a:spcBef>
                <a:spcPts val="20"/>
              </a:spcBef>
            </a:pPr>
            <a:r>
              <a:rPr lang="en-US" sz="1400" dirty="0"/>
              <a:t>patient empowerment and education</a:t>
            </a:r>
          </a:p>
          <a:p>
            <a:pPr>
              <a:lnSpc>
                <a:spcPct val="100000"/>
              </a:lnSpc>
              <a:spcBef>
                <a:spcPts val="20"/>
              </a:spcBef>
            </a:pPr>
            <a:r>
              <a:rPr lang="en-US" sz="1400" dirty="0"/>
              <a:t>a TB helpline that has already received over 1,500 calls</a:t>
            </a:r>
          </a:p>
          <a:p>
            <a:pPr>
              <a:lnSpc>
                <a:spcPct val="100000"/>
              </a:lnSpc>
              <a:spcBef>
                <a:spcPts val="20"/>
              </a:spcBef>
            </a:pPr>
            <a:r>
              <a:rPr lang="en-US" sz="1400" dirty="0"/>
              <a:t>engagement of community pharmacists, AYUSH* practitioners and non-qualified practitioners intensified outreach activities are also being undertaken.</a:t>
            </a:r>
          </a:p>
          <a:p>
            <a:pPr marL="0" indent="0">
              <a:lnSpc>
                <a:spcPct val="100000"/>
              </a:lnSpc>
              <a:spcBef>
                <a:spcPts val="20"/>
              </a:spcBef>
              <a:buNone/>
            </a:pPr>
            <a:br>
              <a:rPr lang="en-US" sz="1400" dirty="0"/>
            </a:br>
            <a:r>
              <a:rPr lang="en-US" sz="1400" dirty="0"/>
              <a:t>*Ayurveda, Yoga and Naturopathy, Unani, Siddha and Homoeopathy</a:t>
            </a:r>
          </a:p>
        </p:txBody>
      </p:sp>
      <p:pic>
        <p:nvPicPr>
          <p:cNvPr id="16" name="Picture 15"/>
          <p:cNvPicPr>
            <a:picLocks noChangeAspect="1"/>
          </p:cNvPicPr>
          <p:nvPr/>
        </p:nvPicPr>
        <p:blipFill rotWithShape="1">
          <a:blip r:embed="rId4"/>
          <a:srcRect l="61328" t="32500" r="22890" b="39498"/>
          <a:stretch/>
        </p:blipFill>
        <p:spPr>
          <a:xfrm>
            <a:off x="6458553" y="1582456"/>
            <a:ext cx="778733" cy="777240"/>
          </a:xfrm>
          <a:prstGeom prst="rect">
            <a:avLst/>
          </a:prstGeom>
        </p:spPr>
      </p:pic>
    </p:spTree>
    <p:extLst>
      <p:ext uri="{BB962C8B-B14F-4D97-AF65-F5344CB8AC3E}">
        <p14:creationId xmlns:p14="http://schemas.microsoft.com/office/powerpoint/2010/main" val="444953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3200" dirty="0"/>
              <a:t>Getting to Zero Accelerator Pack</a:t>
            </a:r>
            <a:br>
              <a:rPr lang="en-US" sz="3200" dirty="0"/>
            </a:br>
            <a:r>
              <a:rPr lang="en-US" sz="2800" dirty="0">
                <a:solidFill>
                  <a:schemeClr val="bg1">
                    <a:lumMod val="50000"/>
                  </a:schemeClr>
                </a:solidFill>
              </a:rPr>
              <a:t>Effective TB treatment rapidly reduces infectiousness </a:t>
            </a:r>
            <a:br>
              <a:rPr lang="en-US" sz="2800" dirty="0">
                <a:solidFill>
                  <a:schemeClr val="bg1">
                    <a:lumMod val="50000"/>
                  </a:schemeClr>
                </a:solidFill>
              </a:rPr>
            </a:br>
            <a:endParaRPr lang="en-US" sz="2800" dirty="0">
              <a:solidFill>
                <a:schemeClr val="bg1">
                  <a:lumMod val="50000"/>
                </a:schemeClr>
              </a:solidFill>
            </a:endParaRPr>
          </a:p>
        </p:txBody>
      </p:sp>
      <p:sp>
        <p:nvSpPr>
          <p:cNvPr id="5" name="Content Placeholder 2"/>
          <p:cNvSpPr txBox="1">
            <a:spLocks/>
          </p:cNvSpPr>
          <p:nvPr/>
        </p:nvSpPr>
        <p:spPr>
          <a:xfrm>
            <a:off x="838200" y="1419953"/>
            <a:ext cx="5350844" cy="2641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57250" indent="0">
              <a:buFont typeface="Arial"/>
              <a:buNone/>
            </a:pPr>
            <a:r>
              <a:rPr lang="en-US" sz="1600" b="1" dirty="0">
                <a:latin typeface="Arial" panose="020B0604020202020204" pitchFamily="34" charset="0"/>
                <a:cs typeface="Arial" panose="020B0604020202020204" pitchFamily="34" charset="0"/>
              </a:rPr>
              <a:t>GUIDING QUESTIONS</a:t>
            </a:r>
            <a:br>
              <a:rPr lang="en-US" sz="1600" b="1" dirty="0">
                <a:latin typeface="Arial" panose="020B0604020202020204" pitchFamily="34" charset="0"/>
                <a:cs typeface="Arial" panose="020B0604020202020204" pitchFamily="34" charset="0"/>
              </a:rPr>
            </a:br>
            <a:endParaRPr lang="en-US" sz="1400" b="1" dirty="0">
              <a:latin typeface="Arial" panose="020B0604020202020204" pitchFamily="34" charset="0"/>
              <a:cs typeface="Arial" panose="020B0604020202020204" pitchFamily="34" charset="0"/>
            </a:endParaRPr>
          </a:p>
          <a:p>
            <a:pPr marL="1087438" lvl="0">
              <a:spcBef>
                <a:spcPts val="20"/>
              </a:spcBef>
            </a:pPr>
            <a:r>
              <a:rPr lang="en-US" sz="1400" dirty="0"/>
              <a:t>What strategies have been put in place to ensure prompt and correct treatment initiation upon diagnosis?</a:t>
            </a:r>
          </a:p>
          <a:p>
            <a:pPr marL="346075" lvl="0">
              <a:spcBef>
                <a:spcPts val="20"/>
              </a:spcBef>
            </a:pPr>
            <a:r>
              <a:rPr lang="en-US" sz="1400" dirty="0"/>
              <a:t>What are rates of loss-to-follow-up between diagnosis and beginning treatment? How has this changed over the last several years and what strategies have been used to address this challenge?</a:t>
            </a:r>
          </a:p>
          <a:p>
            <a:pPr marL="346075" lvl="0">
              <a:spcBef>
                <a:spcPts val="20"/>
              </a:spcBef>
            </a:pPr>
            <a:r>
              <a:rPr lang="en-US" sz="1400" dirty="0"/>
              <a:t>How could programs be supported to improve delays between diagnosis and treatment of TB? </a:t>
            </a:r>
          </a:p>
          <a:p>
            <a:pPr marL="1087438" lvl="0">
              <a:spcBef>
                <a:spcPts val="20"/>
              </a:spcBef>
            </a:pPr>
            <a:endParaRPr lang="en-US" sz="1600" dirty="0"/>
          </a:p>
          <a:p>
            <a:pPr marL="0" indent="0">
              <a:buFont typeface="Arial"/>
              <a:buNone/>
            </a:pPr>
            <a:endParaRPr lang="en-US"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48750" t="39444" r="29375" b="27639"/>
          <a:stretch/>
        </p:blipFill>
        <p:spPr>
          <a:xfrm>
            <a:off x="838199" y="1491103"/>
            <a:ext cx="918258" cy="777240"/>
          </a:xfrm>
          <a:prstGeom prst="rect">
            <a:avLst/>
          </a:prstGeom>
        </p:spPr>
      </p:pic>
      <p:sp>
        <p:nvSpPr>
          <p:cNvPr id="7" name="Rectangle: Rounded Corners 6"/>
          <p:cNvSpPr/>
          <p:nvPr/>
        </p:nvSpPr>
        <p:spPr>
          <a:xfrm>
            <a:off x="827024" y="3841831"/>
            <a:ext cx="5362020" cy="2285773"/>
          </a:xfrm>
          <a:prstGeom prst="roundRect">
            <a:avLst>
              <a:gd name="adj" fmla="val 7148"/>
            </a:avLst>
          </a:prstGeom>
          <a:solidFill>
            <a:srgbClr val="008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700" b="1" dirty="0">
                <a:latin typeface="Arial" panose="020B0604020202020204" pitchFamily="34" charset="0"/>
                <a:cs typeface="Arial" panose="020B0604020202020204" pitchFamily="34" charset="0"/>
              </a:rPr>
              <a:t>TRP LESSONS LEARNED</a:t>
            </a:r>
          </a:p>
          <a:p>
            <a:r>
              <a:rPr lang="en-US" sz="1700" dirty="0">
                <a:latin typeface="Arial" panose="020B0604020202020204" pitchFamily="34" charset="0"/>
                <a:cs typeface="Arial" panose="020B0604020202020204" pitchFamily="34" charset="0"/>
              </a:rPr>
              <a:t>MDR-TB program expansion</a:t>
            </a:r>
          </a:p>
          <a:p>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Accelerate detection of MDR-TB cases and ensure all diagnosed patients are treated as soon as possible to meet targets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Use data from conventional drug susceptibility testing to move towards shortened regimen if second line molecular drug susceptibility test is not yet in place</a:t>
            </a: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p:txBody>
      </p:sp>
      <p:sp>
        <p:nvSpPr>
          <p:cNvPr id="8" name="Rectangle: Rounded Corners 7"/>
          <p:cNvSpPr/>
          <p:nvPr/>
        </p:nvSpPr>
        <p:spPr>
          <a:xfrm rot="16200000">
            <a:off x="-736015" y="685891"/>
            <a:ext cx="1828800" cy="684029"/>
          </a:xfrm>
          <a:prstGeom prst="roundRect">
            <a:avLst/>
          </a:prstGeom>
          <a:solidFill>
            <a:srgbClr val="881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Treat</a:t>
            </a:r>
          </a:p>
        </p:txBody>
      </p:sp>
      <p:pic>
        <p:nvPicPr>
          <p:cNvPr id="3" name="Picture 2"/>
          <p:cNvPicPr>
            <a:picLocks noChangeAspect="1"/>
          </p:cNvPicPr>
          <p:nvPr/>
        </p:nvPicPr>
        <p:blipFill rotWithShape="1">
          <a:blip r:embed="rId4"/>
          <a:srcRect l="34678" t="21742" r="27016" b="17132"/>
          <a:stretch/>
        </p:blipFill>
        <p:spPr>
          <a:xfrm>
            <a:off x="6506844" y="1491103"/>
            <a:ext cx="4670323" cy="4191942"/>
          </a:xfrm>
          <a:prstGeom prst="rect">
            <a:avLst/>
          </a:prstGeom>
        </p:spPr>
      </p:pic>
    </p:spTree>
    <p:extLst>
      <p:ext uri="{BB962C8B-B14F-4D97-AF65-F5344CB8AC3E}">
        <p14:creationId xmlns:p14="http://schemas.microsoft.com/office/powerpoint/2010/main" val="406350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Getting to Zero Accelerator Pack</a:t>
            </a:r>
            <a:br>
              <a:rPr lang="en-US" sz="3200" dirty="0"/>
            </a:br>
            <a:br>
              <a:rPr lang="en-US" sz="2800" dirty="0">
                <a:solidFill>
                  <a:schemeClr val="bg1">
                    <a:lumMod val="50000"/>
                  </a:schemeClr>
                </a:solidFill>
              </a:rPr>
            </a:br>
            <a:endParaRPr lang="en-US" sz="2800" dirty="0">
              <a:solidFill>
                <a:schemeClr val="bg1">
                  <a:lumMod val="50000"/>
                </a:schemeClr>
              </a:solidFill>
            </a:endParaRPr>
          </a:p>
        </p:txBody>
      </p:sp>
      <p:sp>
        <p:nvSpPr>
          <p:cNvPr id="9" name="Content Placeholder 2"/>
          <p:cNvSpPr txBox="1">
            <a:spLocks/>
          </p:cNvSpPr>
          <p:nvPr/>
        </p:nvSpPr>
        <p:spPr>
          <a:xfrm>
            <a:off x="6355886" y="2002484"/>
            <a:ext cx="5575600" cy="45523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indent="0">
              <a:buFont typeface="Arial"/>
              <a:buNone/>
            </a:pPr>
            <a:r>
              <a:rPr lang="en-US" sz="1700" b="1" dirty="0">
                <a:latin typeface="Arial" panose="020B0604020202020204" pitchFamily="34" charset="0"/>
                <a:cs typeface="Arial" panose="020B0604020202020204" pitchFamily="34" charset="0"/>
              </a:rPr>
              <a:t>GLOBAL FUND APPLICATION MATERIALS</a:t>
            </a:r>
            <a:br>
              <a:rPr lang="en-US" sz="1700" b="1" dirty="0">
                <a:latin typeface="Arial" panose="020B0604020202020204" pitchFamily="34" charset="0"/>
                <a:cs typeface="Arial" panose="020B0604020202020204" pitchFamily="34" charset="0"/>
              </a:rPr>
            </a:br>
            <a:r>
              <a:rPr lang="en-US" sz="1700" b="1" dirty="0">
                <a:latin typeface="Arial" panose="020B0604020202020204" pitchFamily="34" charset="0"/>
                <a:cs typeface="Arial" panose="020B0604020202020204" pitchFamily="34" charset="0"/>
              </a:rPr>
              <a:t>Resilient and sustainable systems for health</a:t>
            </a:r>
            <a:endParaRPr lang="en-US" sz="1600" b="1" dirty="0">
              <a:latin typeface="Arial" panose="020B0604020202020204" pitchFamily="34" charset="0"/>
              <a:cs typeface="Arial" panose="020B0604020202020204" pitchFamily="34" charset="0"/>
            </a:endParaRPr>
          </a:p>
          <a:p>
            <a:pPr marL="914400" indent="0">
              <a:buFont typeface="Arial"/>
              <a:buNone/>
            </a:pPr>
            <a:endParaRPr lang="en-US" sz="1600" b="1" dirty="0">
              <a:latin typeface="Arial" panose="020B0604020202020204" pitchFamily="34" charset="0"/>
              <a:cs typeface="Arial" panose="020B0604020202020204" pitchFamily="34" charset="0"/>
            </a:endParaRPr>
          </a:p>
          <a:p>
            <a:pPr marL="115888" indent="0">
              <a:buNone/>
            </a:pPr>
            <a:r>
              <a:rPr lang="en-US" sz="1400" dirty="0"/>
              <a:t>Applicants can apply for a separate RSSH grant in addition to disease-specific grants, though the Global Fund strongly encourages integrating RSSH into disease-specific funding requests to ensure that an integrated approach is taken. </a:t>
            </a:r>
          </a:p>
          <a:p>
            <a:pPr marL="115888" indent="0">
              <a:buNone/>
            </a:pPr>
            <a:r>
              <a:rPr lang="en-US" sz="1400" b="1" dirty="0"/>
              <a:t>GUIDING QUESTIONS</a:t>
            </a:r>
            <a:br>
              <a:rPr lang="en-US" sz="1400" b="1" dirty="0"/>
            </a:br>
            <a:endParaRPr lang="en-US" sz="1400" b="1" dirty="0"/>
          </a:p>
          <a:p>
            <a:pPr marL="346075">
              <a:spcBef>
                <a:spcPts val="20"/>
              </a:spcBef>
            </a:pPr>
            <a:r>
              <a:rPr lang="en-US" sz="1400" dirty="0"/>
              <a:t>What are some of the healthcare system challenges delivering care and supporting TB patients?</a:t>
            </a:r>
          </a:p>
          <a:p>
            <a:pPr marL="346075">
              <a:spcBef>
                <a:spcPts val="20"/>
              </a:spcBef>
            </a:pPr>
            <a:r>
              <a:rPr lang="en-US" sz="1400" dirty="0"/>
              <a:t>How is TB care integrated with other health services in the country? Are there models of integration from other disease areas that are effective and could be applied to TB?</a:t>
            </a:r>
          </a:p>
          <a:p>
            <a:pPr marL="346075">
              <a:spcBef>
                <a:spcPts val="20"/>
              </a:spcBef>
            </a:pPr>
            <a:r>
              <a:rPr lang="en-US" sz="1400" dirty="0"/>
              <a:t>If applicable, outline how TB can be integrated with other primary or other healthcare services, explaining what efficiencies can be gained in terms of cost and quality service provision.</a:t>
            </a:r>
          </a:p>
          <a:p>
            <a:pPr marL="115888" indent="0">
              <a:buNone/>
            </a:pPr>
            <a:endParaRPr lang="en-US" sz="1400" b="1" dirty="0"/>
          </a:p>
          <a:p>
            <a:pPr marL="914400" indent="0">
              <a:buFont typeface="Arial"/>
              <a:buNone/>
            </a:pPr>
            <a:endParaRPr lang="en-US" sz="16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srcRect l="48951" t="47312" r="35081" b="24014"/>
          <a:stretch/>
        </p:blipFill>
        <p:spPr>
          <a:xfrm>
            <a:off x="6527611" y="2057698"/>
            <a:ext cx="769467" cy="777240"/>
          </a:xfrm>
          <a:prstGeom prst="rect">
            <a:avLst/>
          </a:prstGeom>
        </p:spPr>
      </p:pic>
      <p:sp>
        <p:nvSpPr>
          <p:cNvPr id="13" name="Rectangle: Rounded Corners 12"/>
          <p:cNvSpPr/>
          <p:nvPr/>
        </p:nvSpPr>
        <p:spPr>
          <a:xfrm rot="16200000">
            <a:off x="-736015" y="685891"/>
            <a:ext cx="1828800" cy="684029"/>
          </a:xfrm>
          <a:prstGeom prst="roundRect">
            <a:avLst/>
          </a:prstGeom>
          <a:solidFill>
            <a:srgbClr val="881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Treat</a:t>
            </a:r>
          </a:p>
        </p:txBody>
      </p:sp>
      <p:sp>
        <p:nvSpPr>
          <p:cNvPr id="16" name="Title 1"/>
          <p:cNvSpPr txBox="1">
            <a:spLocks/>
          </p:cNvSpPr>
          <p:nvPr/>
        </p:nvSpPr>
        <p:spPr>
          <a:xfrm>
            <a:off x="6251775" y="806283"/>
            <a:ext cx="5419825"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tx1"/>
                </a:solidFill>
                <a:latin typeface="Helvetica Neue Medium"/>
                <a:ea typeface="+mj-ea"/>
                <a:cs typeface="Helvetica Neue Medium"/>
              </a:defRPr>
            </a:lvl1pPr>
          </a:lstStyle>
          <a:p>
            <a:r>
              <a:rPr lang="en-US" sz="2800" dirty="0">
                <a:solidFill>
                  <a:schemeClr val="bg1">
                    <a:lumMod val="50000"/>
                  </a:schemeClr>
                </a:solidFill>
              </a:rPr>
              <a:t>Strengthening health systems can reduce treatment delays </a:t>
            </a:r>
            <a:br>
              <a:rPr lang="en-US" sz="2800" dirty="0">
                <a:solidFill>
                  <a:schemeClr val="bg1">
                    <a:lumMod val="50000"/>
                  </a:schemeClr>
                </a:solidFill>
              </a:rPr>
            </a:br>
            <a:endParaRPr lang="en-US" sz="2800" dirty="0">
              <a:solidFill>
                <a:schemeClr val="bg1">
                  <a:lumMod val="50000"/>
                </a:schemeClr>
              </a:solidFill>
            </a:endParaRPr>
          </a:p>
        </p:txBody>
      </p:sp>
      <p:sp>
        <p:nvSpPr>
          <p:cNvPr id="17" name="Title 1"/>
          <p:cNvSpPr txBox="1">
            <a:spLocks/>
          </p:cNvSpPr>
          <p:nvPr/>
        </p:nvSpPr>
        <p:spPr>
          <a:xfrm>
            <a:off x="838200" y="806283"/>
            <a:ext cx="5095775" cy="16289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kern="1200">
                <a:solidFill>
                  <a:schemeClr val="tx1"/>
                </a:solidFill>
                <a:latin typeface="Helvetica Neue Medium"/>
                <a:ea typeface="+mj-ea"/>
                <a:cs typeface="Helvetica Neue Medium"/>
              </a:defRPr>
            </a:lvl1pPr>
          </a:lstStyle>
          <a:p>
            <a:r>
              <a:rPr lang="en-US" sz="2800" dirty="0">
                <a:solidFill>
                  <a:schemeClr val="bg1">
                    <a:lumMod val="50000"/>
                  </a:schemeClr>
                </a:solidFill>
              </a:rPr>
              <a:t>Widespread testing for drug resistance can ensure effective treatment</a:t>
            </a:r>
            <a:br>
              <a:rPr lang="en-US" sz="2800" dirty="0">
                <a:solidFill>
                  <a:schemeClr val="bg1">
                    <a:lumMod val="50000"/>
                  </a:schemeClr>
                </a:solidFill>
              </a:rPr>
            </a:br>
            <a:endParaRPr lang="en-US" sz="2800" dirty="0">
              <a:solidFill>
                <a:schemeClr val="bg1">
                  <a:lumMod val="50000"/>
                </a:schemeClr>
              </a:solidFill>
            </a:endParaRPr>
          </a:p>
        </p:txBody>
      </p:sp>
      <p:sp>
        <p:nvSpPr>
          <p:cNvPr id="18" name="Content Placeholder 2"/>
          <p:cNvSpPr txBox="1">
            <a:spLocks/>
          </p:cNvSpPr>
          <p:nvPr/>
        </p:nvSpPr>
        <p:spPr>
          <a:xfrm>
            <a:off x="851025" y="2122044"/>
            <a:ext cx="5082950" cy="321035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857250" indent="0">
              <a:buFont typeface="Arial"/>
              <a:buNone/>
            </a:pPr>
            <a:r>
              <a:rPr lang="en-US" sz="2400" b="1" dirty="0">
                <a:latin typeface="Arial" panose="020B0604020202020204" pitchFamily="34" charset="0"/>
                <a:cs typeface="Arial" panose="020B0604020202020204" pitchFamily="34" charset="0"/>
              </a:rPr>
              <a:t>GUIDING QUESTIONS</a:t>
            </a:r>
          </a:p>
          <a:p>
            <a:pPr marL="346075">
              <a:lnSpc>
                <a:spcPct val="110000"/>
              </a:lnSpc>
              <a:spcBef>
                <a:spcPts val="20"/>
              </a:spcBef>
            </a:pPr>
            <a:endParaRPr lang="en-US" sz="2000" dirty="0"/>
          </a:p>
          <a:p>
            <a:pPr marL="1146175">
              <a:lnSpc>
                <a:spcPct val="110000"/>
              </a:lnSpc>
              <a:spcBef>
                <a:spcPts val="20"/>
              </a:spcBef>
            </a:pPr>
            <a:r>
              <a:rPr lang="en-US" sz="2200" dirty="0"/>
              <a:t>What are the rates of drug susceptible and drug resistant TB in your setting? Of drug resistant cases, how many are new TB cases and how many are retreatment cases?</a:t>
            </a:r>
          </a:p>
          <a:p>
            <a:pPr marL="1146175">
              <a:lnSpc>
                <a:spcPct val="110000"/>
              </a:lnSpc>
              <a:spcBef>
                <a:spcPts val="20"/>
              </a:spcBef>
            </a:pPr>
            <a:r>
              <a:rPr lang="en-US" sz="2200" dirty="0"/>
              <a:t>What percentage of TB cases diagnosed were also tested for drug resistance? </a:t>
            </a:r>
          </a:p>
          <a:p>
            <a:pPr marL="346075">
              <a:lnSpc>
                <a:spcPct val="110000"/>
              </a:lnSpc>
              <a:spcBef>
                <a:spcPts val="20"/>
              </a:spcBef>
            </a:pPr>
            <a:r>
              <a:rPr lang="en-US" sz="2200" dirty="0"/>
              <a:t>What is the availability of drug resistance testing in your setting? What diagnostic methods are used for drug resistance testing?</a:t>
            </a:r>
          </a:p>
          <a:p>
            <a:pPr marL="346075">
              <a:lnSpc>
                <a:spcPct val="110000"/>
              </a:lnSpc>
              <a:spcBef>
                <a:spcPts val="20"/>
              </a:spcBef>
            </a:pPr>
            <a:r>
              <a:rPr lang="en-US" sz="2200" dirty="0"/>
              <a:t>If your setting has high rates of drug resistance, what are some challenges to testing all TB cases for resistance?</a:t>
            </a:r>
          </a:p>
          <a:p>
            <a:pPr marL="346075">
              <a:lnSpc>
                <a:spcPct val="110000"/>
              </a:lnSpc>
              <a:spcBef>
                <a:spcPts val="20"/>
              </a:spcBef>
            </a:pPr>
            <a:r>
              <a:rPr lang="en-US" sz="2200" dirty="0"/>
              <a:t>Is your country following the latest guidance on treatment regimens for MDR-TB? What have been the successes and challenges to moving to this treatment regimen?</a:t>
            </a:r>
          </a:p>
          <a:p>
            <a:pPr marL="346075">
              <a:lnSpc>
                <a:spcPct val="110000"/>
              </a:lnSpc>
              <a:spcBef>
                <a:spcPts val="20"/>
              </a:spcBef>
            </a:pPr>
            <a:endParaRPr lang="en-US" sz="2000" dirty="0"/>
          </a:p>
          <a:p>
            <a:pPr marL="0" indent="0">
              <a:buFont typeface="Arial"/>
              <a:buNone/>
            </a:pPr>
            <a:endParaRPr lang="en-US" sz="16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4"/>
          <a:srcRect l="48750" t="39444" r="29375" b="27639"/>
          <a:stretch/>
        </p:blipFill>
        <p:spPr>
          <a:xfrm>
            <a:off x="851025" y="2193194"/>
            <a:ext cx="918258" cy="777240"/>
          </a:xfrm>
          <a:prstGeom prst="rect">
            <a:avLst/>
          </a:prstGeom>
        </p:spPr>
      </p:pic>
    </p:spTree>
    <p:extLst>
      <p:ext uri="{BB962C8B-B14F-4D97-AF65-F5344CB8AC3E}">
        <p14:creationId xmlns:p14="http://schemas.microsoft.com/office/powerpoint/2010/main" val="332671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Getting to Zero Accelerator Pack</a:t>
            </a:r>
            <a:br>
              <a:rPr lang="en-US" sz="3200" dirty="0"/>
            </a:br>
            <a:r>
              <a:rPr lang="en-US" sz="2800" dirty="0">
                <a:solidFill>
                  <a:schemeClr val="bg1">
                    <a:lumMod val="50000"/>
                  </a:schemeClr>
                </a:solidFill>
              </a:rPr>
              <a:t>Patients need to be supported throughout treatment </a:t>
            </a:r>
            <a:br>
              <a:rPr lang="en-US" sz="2800" dirty="0">
                <a:solidFill>
                  <a:schemeClr val="bg1">
                    <a:lumMod val="50000"/>
                  </a:schemeClr>
                </a:solidFill>
              </a:rPr>
            </a:br>
            <a:endParaRPr lang="en-US" sz="2800" dirty="0">
              <a:solidFill>
                <a:schemeClr val="bg1">
                  <a:lumMod val="50000"/>
                </a:schemeClr>
              </a:solidFill>
            </a:endParaRPr>
          </a:p>
        </p:txBody>
      </p:sp>
      <p:sp>
        <p:nvSpPr>
          <p:cNvPr id="15" name="Content Placeholder 2"/>
          <p:cNvSpPr txBox="1">
            <a:spLocks/>
          </p:cNvSpPr>
          <p:nvPr/>
        </p:nvSpPr>
        <p:spPr>
          <a:xfrm>
            <a:off x="6621847" y="1527241"/>
            <a:ext cx="5380856" cy="46080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25475" indent="0">
              <a:buNone/>
              <a:tabLst>
                <a:tab pos="1423988" algn="l"/>
              </a:tabLst>
            </a:pPr>
            <a:r>
              <a:rPr lang="en-US" sz="1700" b="1" dirty="0">
                <a:latin typeface="Arial" panose="020B0604020202020204" pitchFamily="34" charset="0"/>
                <a:cs typeface="Arial" panose="020B0604020202020204" pitchFamily="34" charset="0"/>
              </a:rPr>
              <a:t>CASE STUDY</a:t>
            </a:r>
            <a:br>
              <a:rPr lang="en-US" sz="1700" b="1" dirty="0">
                <a:latin typeface="Arial" panose="020B0604020202020204" pitchFamily="34" charset="0"/>
                <a:cs typeface="Arial" panose="020B0604020202020204" pitchFamily="34" charset="0"/>
              </a:rPr>
            </a:br>
            <a:r>
              <a:rPr lang="en-US" sz="1700" b="1" dirty="0">
                <a:latin typeface="Arial" panose="020B0604020202020204" pitchFamily="34" charset="0"/>
                <a:cs typeface="Arial" panose="020B0604020202020204" pitchFamily="34" charset="0"/>
              </a:rPr>
              <a:t>Social support in Tomsk</a:t>
            </a:r>
            <a:br>
              <a:rPr lang="en-US" sz="1700" b="1" dirty="0">
                <a:latin typeface="Arial" panose="020B0604020202020204" pitchFamily="34" charset="0"/>
                <a:cs typeface="Arial" panose="020B0604020202020204" pitchFamily="34" charset="0"/>
              </a:rPr>
            </a:br>
            <a:endParaRPr lang="en-US" sz="1700" b="1" dirty="0">
              <a:latin typeface="Arial" panose="020B0604020202020204" pitchFamily="34" charset="0"/>
              <a:cs typeface="Arial" panose="020B0604020202020204" pitchFamily="34" charset="0"/>
            </a:endParaRPr>
          </a:p>
          <a:p>
            <a:pPr marL="0" indent="0">
              <a:lnSpc>
                <a:spcPct val="100000"/>
              </a:lnSpc>
              <a:spcBef>
                <a:spcPts val="20"/>
              </a:spcBef>
              <a:buNone/>
            </a:pPr>
            <a:br>
              <a:rPr lang="en-US" sz="1600" dirty="0"/>
            </a:br>
            <a:r>
              <a:rPr lang="en-US" sz="1400" dirty="0"/>
              <a:t>Through a set of public, private and academic stakeholders a pilot was launched Tomsk Oblast in western Siberia, with financing from the Open Society Institute, the Bill and Melinda Gates Foundation, the Eli Lilly Foundation and the Global Fund. The pilot program included:</a:t>
            </a:r>
          </a:p>
          <a:p>
            <a:pPr>
              <a:lnSpc>
                <a:spcPct val="100000"/>
              </a:lnSpc>
              <a:spcBef>
                <a:spcPts val="20"/>
              </a:spcBef>
            </a:pPr>
            <a:r>
              <a:rPr lang="en-US" sz="1400" dirty="0"/>
              <a:t>Increasing political commitment</a:t>
            </a:r>
          </a:p>
          <a:p>
            <a:pPr>
              <a:lnSpc>
                <a:spcPct val="100000"/>
              </a:lnSpc>
              <a:spcBef>
                <a:spcPts val="20"/>
              </a:spcBef>
            </a:pPr>
            <a:r>
              <a:rPr lang="en-US" sz="1400" dirty="0"/>
              <a:t>Improving quality diagnosis</a:t>
            </a:r>
          </a:p>
          <a:p>
            <a:pPr>
              <a:lnSpc>
                <a:spcPct val="100000"/>
              </a:lnSpc>
              <a:spcBef>
                <a:spcPts val="20"/>
              </a:spcBef>
            </a:pPr>
            <a:r>
              <a:rPr lang="en-US" sz="1400" dirty="0"/>
              <a:t>Enhancing DOTs</a:t>
            </a:r>
          </a:p>
          <a:p>
            <a:pPr>
              <a:lnSpc>
                <a:spcPct val="100000"/>
              </a:lnSpc>
              <a:spcBef>
                <a:spcPts val="20"/>
              </a:spcBef>
            </a:pPr>
            <a:r>
              <a:rPr lang="en-US" sz="1400" dirty="0"/>
              <a:t>Ensuring uninterrupted treatment</a:t>
            </a:r>
          </a:p>
          <a:p>
            <a:pPr>
              <a:lnSpc>
                <a:spcPct val="100000"/>
              </a:lnSpc>
              <a:spcBef>
                <a:spcPts val="20"/>
              </a:spcBef>
            </a:pPr>
            <a:r>
              <a:rPr lang="en-US" sz="1400" dirty="0"/>
              <a:t>Guaranteeing quality drug supply</a:t>
            </a:r>
          </a:p>
          <a:p>
            <a:pPr>
              <a:lnSpc>
                <a:spcPct val="100000"/>
              </a:lnSpc>
              <a:spcBef>
                <a:spcPts val="20"/>
              </a:spcBef>
            </a:pPr>
            <a:r>
              <a:rPr lang="en-US" sz="1400" dirty="0"/>
              <a:t>Monitoring and evaluation</a:t>
            </a:r>
          </a:p>
          <a:p>
            <a:pPr marL="0" indent="0">
              <a:lnSpc>
                <a:spcPct val="100000"/>
              </a:lnSpc>
              <a:spcBef>
                <a:spcPts val="20"/>
              </a:spcBef>
              <a:buNone/>
            </a:pPr>
            <a:endParaRPr lang="en-US" sz="1400" dirty="0"/>
          </a:p>
          <a:p>
            <a:pPr marL="0" indent="0">
              <a:lnSpc>
                <a:spcPct val="100000"/>
              </a:lnSpc>
              <a:spcBef>
                <a:spcPts val="20"/>
              </a:spcBef>
              <a:buNone/>
            </a:pPr>
            <a:r>
              <a:rPr lang="en-US" sz="1400" b="1" dirty="0"/>
              <a:t>Results</a:t>
            </a:r>
            <a:r>
              <a:rPr lang="en-US" sz="1400" dirty="0"/>
              <a:t>: </a:t>
            </a:r>
          </a:p>
          <a:p>
            <a:pPr>
              <a:lnSpc>
                <a:spcPct val="100000"/>
              </a:lnSpc>
              <a:spcBef>
                <a:spcPts val="20"/>
              </a:spcBef>
            </a:pPr>
            <a:r>
              <a:rPr lang="en-US" sz="1400" dirty="0"/>
              <a:t>DOTs treatment success rate from 50%–60% in 2000 to 80.6% in 2006. </a:t>
            </a:r>
          </a:p>
          <a:p>
            <a:pPr>
              <a:lnSpc>
                <a:spcPct val="100000"/>
              </a:lnSpc>
              <a:spcBef>
                <a:spcPts val="20"/>
              </a:spcBef>
            </a:pPr>
            <a:r>
              <a:rPr lang="en-US" sz="1400" dirty="0"/>
              <a:t>DOTs cure rate: 77.0% with default rates of 11.5%, treatment failure rate of 6.6% failed, and mortality rate of 4.9%. </a:t>
            </a:r>
          </a:p>
          <a:p>
            <a:pPr marL="0" indent="0">
              <a:lnSpc>
                <a:spcPct val="100000"/>
              </a:lnSpc>
              <a:spcBef>
                <a:spcPts val="20"/>
              </a:spcBef>
              <a:buNone/>
            </a:pPr>
            <a:br>
              <a:rPr lang="en-US" sz="1600" dirty="0"/>
            </a:br>
            <a:endParaRPr lang="en-US" sz="1600" dirty="0"/>
          </a:p>
        </p:txBody>
      </p:sp>
      <p:pic>
        <p:nvPicPr>
          <p:cNvPr id="16" name="Picture 15"/>
          <p:cNvPicPr>
            <a:picLocks noChangeAspect="1"/>
          </p:cNvPicPr>
          <p:nvPr/>
        </p:nvPicPr>
        <p:blipFill rotWithShape="1">
          <a:blip r:embed="rId3"/>
          <a:srcRect l="61328" t="32500" r="22890" b="39498"/>
          <a:stretch/>
        </p:blipFill>
        <p:spPr>
          <a:xfrm>
            <a:off x="6458553" y="1582456"/>
            <a:ext cx="778733" cy="777240"/>
          </a:xfrm>
          <a:prstGeom prst="rect">
            <a:avLst/>
          </a:prstGeom>
        </p:spPr>
      </p:pic>
      <p:sp>
        <p:nvSpPr>
          <p:cNvPr id="9" name="Rectangle: Rounded Corners 8"/>
          <p:cNvSpPr/>
          <p:nvPr/>
        </p:nvSpPr>
        <p:spPr>
          <a:xfrm rot="16200000">
            <a:off x="-736015" y="685891"/>
            <a:ext cx="1828800" cy="684029"/>
          </a:xfrm>
          <a:prstGeom prst="roundRect">
            <a:avLst/>
          </a:prstGeom>
          <a:solidFill>
            <a:srgbClr val="881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Treat</a:t>
            </a:r>
          </a:p>
        </p:txBody>
      </p:sp>
      <p:sp>
        <p:nvSpPr>
          <p:cNvPr id="10" name="Rectangle: Rounded Corners 9"/>
          <p:cNvSpPr/>
          <p:nvPr/>
        </p:nvSpPr>
        <p:spPr>
          <a:xfrm>
            <a:off x="937633" y="1527241"/>
            <a:ext cx="5362020" cy="3179513"/>
          </a:xfrm>
          <a:prstGeom prst="roundRect">
            <a:avLst>
              <a:gd name="adj" fmla="val 7148"/>
            </a:avLst>
          </a:prstGeom>
          <a:solidFill>
            <a:srgbClr val="008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700" b="1" dirty="0">
                <a:latin typeface="Arial" panose="020B0604020202020204" pitchFamily="34" charset="0"/>
                <a:cs typeface="Arial" panose="020B0604020202020204" pitchFamily="34" charset="0"/>
              </a:rPr>
              <a:t>TRP LESSONS LEARNED</a:t>
            </a:r>
          </a:p>
          <a:p>
            <a:r>
              <a:rPr lang="en-US" sz="1700" dirty="0">
                <a:latin typeface="Arial" panose="020B0604020202020204" pitchFamily="34" charset="0"/>
                <a:cs typeface="Arial" panose="020B0604020202020204" pitchFamily="34" charset="0"/>
              </a:rPr>
              <a:t>Human rights and gender: An area for improvement</a:t>
            </a:r>
          </a:p>
          <a:p>
            <a:endParaRPr lang="en-US"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Human rights and gender should be well addressed in TB applications and should be considered in programming prioritization decisions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Issues of miners, their right to free diagnosis and treatment, migrants and access to care were missing in most funding requests must be included in funding requests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Everyone should have access to health care and examples of TB control programs that avoided slums or claimed there were “no human rights issues” in that country are unacceptable </a:t>
            </a: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18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Getting to Zero Accelerator Pack</a:t>
            </a:r>
            <a:br>
              <a:rPr lang="en-US" sz="3200" dirty="0"/>
            </a:br>
            <a:r>
              <a:rPr lang="en-US" sz="2800" dirty="0">
                <a:solidFill>
                  <a:schemeClr val="bg1">
                    <a:lumMod val="50000"/>
                  </a:schemeClr>
                </a:solidFill>
              </a:rPr>
              <a:t>Prevent Exposure - Treat Exposure </a:t>
            </a:r>
            <a:br>
              <a:rPr lang="en-US" sz="2800" dirty="0">
                <a:solidFill>
                  <a:schemeClr val="bg1">
                    <a:lumMod val="50000"/>
                  </a:schemeClr>
                </a:solidFill>
              </a:rPr>
            </a:br>
            <a:endParaRPr lang="en-US" sz="2800" dirty="0">
              <a:solidFill>
                <a:schemeClr val="bg1">
                  <a:lumMod val="50000"/>
                </a:schemeClr>
              </a:solidFill>
            </a:endParaRPr>
          </a:p>
        </p:txBody>
      </p:sp>
      <p:sp>
        <p:nvSpPr>
          <p:cNvPr id="9" name="Content Placeholder 2"/>
          <p:cNvSpPr txBox="1">
            <a:spLocks/>
          </p:cNvSpPr>
          <p:nvPr/>
        </p:nvSpPr>
        <p:spPr>
          <a:xfrm>
            <a:off x="838199" y="1501161"/>
            <a:ext cx="11068252" cy="4307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indent="0">
              <a:buFont typeface="Arial"/>
              <a:buNone/>
            </a:pPr>
            <a:r>
              <a:rPr lang="en-US" sz="1600" b="1" dirty="0">
                <a:latin typeface="Arial" panose="020B0604020202020204" pitchFamily="34" charset="0"/>
                <a:cs typeface="Arial" panose="020B0604020202020204" pitchFamily="34" charset="0"/>
              </a:rPr>
              <a:t>GLOBAL FUND APPLICATION MATERIALS</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Key risks</a:t>
            </a:r>
          </a:p>
          <a:p>
            <a:pPr marL="0" indent="914400">
              <a:buNone/>
            </a:pPr>
            <a:r>
              <a:rPr lang="en-US" sz="1400" dirty="0"/>
              <a:t>Across all application types, applicants are asked to provide input on programmatic and operational risks, based on discussions with stakeholders and the Global Fund country team. For each identified risk, applicants are asked to specify the mitigating actions they intend to put in place to address each risk, while maintaining effective program performance.</a:t>
            </a:r>
          </a:p>
          <a:p>
            <a:pPr marL="0" indent="0">
              <a:buNone/>
            </a:pPr>
            <a:r>
              <a:rPr lang="en-US" sz="1400" dirty="0"/>
              <a:t>While many of these risks are pre-identified by the Global Fund through the “Key Program Risks” table below, applicants may identify risks independently and provide corresponding mitigating actions. These risks can be in all areas of the program. </a:t>
            </a:r>
          </a:p>
          <a:p>
            <a:pPr marL="0" indent="0">
              <a:buNone/>
            </a:pPr>
            <a:r>
              <a:rPr lang="en-US" sz="1400" dirty="0"/>
              <a:t>In the risk category of “programmatic risks”, one example of risk is that of nosocomial transmission, or the risk that people seeking health may contact drug susceptible or drug resistant TB simply by being present at a healthcare facility. If this risk is not addressed, then care seeking behavior could have more negative consequences than positive ones for beneficiaries of healthcare investments. Mitigating actions of this particular risk could include:</a:t>
            </a:r>
          </a:p>
          <a:p>
            <a:pPr lvl="0"/>
            <a:r>
              <a:rPr lang="en-US" sz="1400" dirty="0"/>
              <a:t>A plan to close the gap of time between TB diagnosis and treatment, ensuring that infectious patients are rendered non-infectious through proper care;</a:t>
            </a:r>
          </a:p>
          <a:p>
            <a:pPr lvl="0"/>
            <a:r>
              <a:rPr lang="en-US" sz="1400" dirty="0"/>
              <a:t>Contact tracing to ensure that people who have been around a TB patient receive care for resulting active or latent TB infections;</a:t>
            </a:r>
          </a:p>
          <a:p>
            <a:pPr lvl="0"/>
            <a:r>
              <a:rPr lang="en-US" sz="1400" dirty="0"/>
              <a:t>Support for airborne infection control, such as providing couch screeners or commissioning ventilation systems in healthcare facilities, and separation between those who may be infected and those who are seeking care at the facilities.</a:t>
            </a:r>
          </a:p>
          <a:p>
            <a:pPr marL="0" indent="0">
              <a:buNone/>
            </a:pPr>
            <a:r>
              <a:rPr lang="en-US" sz="1400" dirty="0"/>
              <a:t>This is, by no means, the only risk or set of mitigating actions available and inclusion of persistent programmatic issues in this table can help ensure accountability of the program to its beneficiaries as well as the donor. </a:t>
            </a:r>
            <a:br>
              <a:rPr lang="en-US" sz="16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srcRect l="48951" t="47312" r="35081" b="24014"/>
          <a:stretch/>
        </p:blipFill>
        <p:spPr>
          <a:xfrm>
            <a:off x="950933" y="1507216"/>
            <a:ext cx="769467" cy="777240"/>
          </a:xfrm>
          <a:prstGeom prst="rect">
            <a:avLst/>
          </a:prstGeom>
        </p:spPr>
      </p:pic>
      <p:sp>
        <p:nvSpPr>
          <p:cNvPr id="13" name="Rectangle: Rounded Corners 12"/>
          <p:cNvSpPr/>
          <p:nvPr/>
        </p:nvSpPr>
        <p:spPr>
          <a:xfrm rot="16200000">
            <a:off x="-736015" y="685891"/>
            <a:ext cx="1828800" cy="684029"/>
          </a:xfrm>
          <a:prstGeom prst="roundRect">
            <a:avLst/>
          </a:prstGeom>
          <a:solidFill>
            <a:srgbClr val="5E8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Prevent</a:t>
            </a:r>
          </a:p>
        </p:txBody>
      </p:sp>
    </p:spTree>
    <p:extLst>
      <p:ext uri="{BB962C8B-B14F-4D97-AF65-F5344CB8AC3E}">
        <p14:creationId xmlns:p14="http://schemas.microsoft.com/office/powerpoint/2010/main" val="116740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Getting to Zero Accelerator Pack</a:t>
            </a:r>
            <a:br>
              <a:rPr lang="en-US" sz="3200" dirty="0">
                <a:solidFill>
                  <a:schemeClr val="bg1">
                    <a:lumMod val="50000"/>
                  </a:schemeClr>
                </a:solidFill>
              </a:rPr>
            </a:br>
            <a:r>
              <a:rPr lang="en-US" sz="3200" dirty="0">
                <a:solidFill>
                  <a:schemeClr val="bg1">
                    <a:lumMod val="50000"/>
                  </a:schemeClr>
                </a:solidFill>
              </a:rPr>
              <a:t>Protecting people from exposure prevents future TB cases </a:t>
            </a:r>
            <a:br>
              <a:rPr lang="en-US" sz="2800" dirty="0">
                <a:solidFill>
                  <a:schemeClr val="bg1">
                    <a:lumMod val="50000"/>
                  </a:schemeClr>
                </a:solidFill>
              </a:rPr>
            </a:br>
            <a:endParaRPr lang="en-US" sz="2800" dirty="0">
              <a:solidFill>
                <a:schemeClr val="bg1">
                  <a:lumMod val="50000"/>
                </a:schemeClr>
              </a:solidFill>
            </a:endParaRPr>
          </a:p>
        </p:txBody>
      </p:sp>
      <p:sp>
        <p:nvSpPr>
          <p:cNvPr id="9" name="Content Placeholder 2"/>
          <p:cNvSpPr txBox="1">
            <a:spLocks/>
          </p:cNvSpPr>
          <p:nvPr/>
        </p:nvSpPr>
        <p:spPr>
          <a:xfrm>
            <a:off x="838199" y="1527241"/>
            <a:ext cx="5254593" cy="4307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indent="0">
              <a:buFont typeface="Arial"/>
              <a:buNone/>
            </a:pPr>
            <a:r>
              <a:rPr lang="en-US" sz="1600" b="1" dirty="0">
                <a:latin typeface="Arial" panose="020B0604020202020204" pitchFamily="34" charset="0"/>
                <a:cs typeface="Arial" panose="020B0604020202020204" pitchFamily="34" charset="0"/>
              </a:rPr>
              <a:t>GUIDING QUESTIONS</a:t>
            </a:r>
            <a:br>
              <a:rPr lang="en-US" sz="1600" b="1"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a:p>
            <a:pPr marL="285750" indent="854075"/>
            <a:r>
              <a:rPr lang="en-US" sz="1400" dirty="0">
                <a:latin typeface="Arial" panose="020B0604020202020204" pitchFamily="34" charset="0"/>
                <a:cs typeface="Arial" panose="020B0604020202020204" pitchFamily="34" charset="0"/>
              </a:rPr>
              <a:t>How is airborne infection control prioritized within the national or local guidelines for TB control? How do these guidelines overlap with other national guidelines (ex. Other disease area guidelines, architecture and design guidelines, etc.) </a:t>
            </a:r>
          </a:p>
          <a:p>
            <a:pPr marL="285750" indent="-285750"/>
            <a:r>
              <a:rPr lang="en-US" sz="1400" dirty="0">
                <a:latin typeface="Arial" panose="020B0604020202020204" pitchFamily="34" charset="0"/>
                <a:cs typeface="Arial" panose="020B0604020202020204" pitchFamily="34" charset="0"/>
              </a:rPr>
              <a:t>What are some of the barriers to implementing airborne infection control strategies at the community level? </a:t>
            </a:r>
          </a:p>
          <a:p>
            <a:pPr marL="285750" indent="-285750"/>
            <a:r>
              <a:rPr lang="en-US" sz="1400" dirty="0">
                <a:latin typeface="Arial" panose="020B0604020202020204" pitchFamily="34" charset="0"/>
                <a:cs typeface="Arial" panose="020B0604020202020204" pitchFamily="34" charset="0"/>
              </a:rPr>
              <a:t>On the national or sub-national level, how are strategies for infection control prioritized from a budget perspective, particularly in the area of providing protective equipment for healthcare workers and maintaining buildings in a way that reduces the spread of infection? </a:t>
            </a:r>
          </a:p>
          <a:p>
            <a:pPr marL="285750" indent="-285750"/>
            <a:r>
              <a:rPr lang="en-US" sz="1400" dirty="0">
                <a:latin typeface="Arial" panose="020B0604020202020204" pitchFamily="34" charset="0"/>
                <a:cs typeface="Arial" panose="020B0604020202020204" pitchFamily="34" charset="0"/>
              </a:rPr>
              <a:t>What success has been seen in employing airborne infection control in healthcare settings?</a:t>
            </a:r>
          </a:p>
          <a:p>
            <a:pPr marL="914400" indent="0">
              <a:buFont typeface="Arial"/>
              <a:buNone/>
            </a:pPr>
            <a:endParaRPr lang="en-US" sz="1600" b="1" dirty="0">
              <a:latin typeface="Arial" panose="020B0604020202020204" pitchFamily="34" charset="0"/>
              <a:cs typeface="Arial" panose="020B0604020202020204" pitchFamily="34" charset="0"/>
            </a:endParaRPr>
          </a:p>
        </p:txBody>
      </p:sp>
      <p:sp>
        <p:nvSpPr>
          <p:cNvPr id="13" name="Rectangle: Rounded Corners 12"/>
          <p:cNvSpPr/>
          <p:nvPr/>
        </p:nvSpPr>
        <p:spPr>
          <a:xfrm rot="16200000">
            <a:off x="-736015" y="685891"/>
            <a:ext cx="1828800" cy="684029"/>
          </a:xfrm>
          <a:prstGeom prst="roundRect">
            <a:avLst/>
          </a:prstGeom>
          <a:solidFill>
            <a:srgbClr val="5E8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Prevent</a:t>
            </a:r>
          </a:p>
        </p:txBody>
      </p:sp>
      <p:pic>
        <p:nvPicPr>
          <p:cNvPr id="6" name="Picture 5"/>
          <p:cNvPicPr>
            <a:picLocks noChangeAspect="1"/>
          </p:cNvPicPr>
          <p:nvPr/>
        </p:nvPicPr>
        <p:blipFill rotWithShape="1">
          <a:blip r:embed="rId3"/>
          <a:srcRect l="48750" t="39444" r="29375" b="27639"/>
          <a:stretch/>
        </p:blipFill>
        <p:spPr>
          <a:xfrm>
            <a:off x="851025" y="1471506"/>
            <a:ext cx="918258" cy="777240"/>
          </a:xfrm>
          <a:prstGeom prst="rect">
            <a:avLst/>
          </a:prstGeom>
        </p:spPr>
      </p:pic>
      <p:sp>
        <p:nvSpPr>
          <p:cNvPr id="7" name="Content Placeholder 2"/>
          <p:cNvSpPr txBox="1">
            <a:spLocks/>
          </p:cNvSpPr>
          <p:nvPr/>
        </p:nvSpPr>
        <p:spPr>
          <a:xfrm>
            <a:off x="6621847" y="1464915"/>
            <a:ext cx="5380856" cy="4307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25475" indent="0">
              <a:buNone/>
              <a:tabLst>
                <a:tab pos="1423988" algn="l"/>
              </a:tabLst>
            </a:pPr>
            <a:r>
              <a:rPr lang="en-US" sz="1700" b="1" dirty="0">
                <a:latin typeface="Arial" panose="020B0604020202020204" pitchFamily="34" charset="0"/>
                <a:cs typeface="Arial" panose="020B0604020202020204" pitchFamily="34" charset="0"/>
              </a:rPr>
              <a:t>CASE STUDY</a:t>
            </a:r>
            <a:br>
              <a:rPr lang="en-US" sz="1700" b="1" dirty="0">
                <a:latin typeface="Arial" panose="020B0604020202020204" pitchFamily="34" charset="0"/>
                <a:cs typeface="Arial" panose="020B0604020202020204" pitchFamily="34" charset="0"/>
              </a:rPr>
            </a:br>
            <a:r>
              <a:rPr lang="en-US" sz="1700" b="1" dirty="0">
                <a:latin typeface="Arial" panose="020B0604020202020204" pitchFamily="34" charset="0"/>
                <a:cs typeface="Arial" panose="020B0604020202020204" pitchFamily="34" charset="0"/>
              </a:rPr>
              <a:t>Experience from Cape Town in MDR-TB infection treatment in children</a:t>
            </a:r>
            <a:br>
              <a:rPr lang="en-US" sz="1700" b="1" dirty="0">
                <a:latin typeface="Arial" panose="020B0604020202020204" pitchFamily="34" charset="0"/>
                <a:cs typeface="Arial" panose="020B0604020202020204" pitchFamily="34" charset="0"/>
              </a:rPr>
            </a:br>
            <a:endParaRPr lang="en-US" sz="1700" b="1" dirty="0">
              <a:latin typeface="Arial" panose="020B0604020202020204" pitchFamily="34" charset="0"/>
              <a:cs typeface="Arial" panose="020B0604020202020204" pitchFamily="34" charset="0"/>
            </a:endParaRPr>
          </a:p>
          <a:p>
            <a:pPr marL="0" indent="0">
              <a:lnSpc>
                <a:spcPct val="100000"/>
              </a:lnSpc>
              <a:spcBef>
                <a:spcPts val="20"/>
              </a:spcBef>
              <a:buNone/>
            </a:pPr>
            <a:r>
              <a:rPr lang="en-US" sz="1400" dirty="0"/>
              <a:t>In the 1990s, treatment for MDR-TB became available for adults in South Africa. At the time, there was not much information on MDR-TB in children and it was believed that children were at low risk for MDR-TB. </a:t>
            </a:r>
          </a:p>
          <a:p>
            <a:pPr marL="0" indent="0">
              <a:lnSpc>
                <a:spcPct val="100000"/>
              </a:lnSpc>
              <a:spcBef>
                <a:spcPts val="20"/>
              </a:spcBef>
              <a:buNone/>
            </a:pPr>
            <a:endParaRPr lang="en-US" sz="1400" dirty="0"/>
          </a:p>
          <a:p>
            <a:pPr marL="0" indent="0">
              <a:lnSpc>
                <a:spcPct val="100000"/>
              </a:lnSpc>
              <a:spcBef>
                <a:spcPts val="20"/>
              </a:spcBef>
              <a:buNone/>
            </a:pPr>
            <a:r>
              <a:rPr lang="en-US" sz="1400" dirty="0"/>
              <a:t>Through a series of consecutive drug-resistance surveys done between 2003 and 2013, a trend of increased rifampicin resistance rates among children with TB was noted in the Western Cape. In this area, MDR-TB cases among children went from zero in 2005 to almost 2% of cases by 2011. </a:t>
            </a:r>
          </a:p>
          <a:p>
            <a:pPr marL="0" indent="0">
              <a:lnSpc>
                <a:spcPct val="100000"/>
              </a:lnSpc>
              <a:spcBef>
                <a:spcPts val="20"/>
              </a:spcBef>
              <a:buNone/>
            </a:pPr>
            <a:endParaRPr lang="en-US" sz="1400" dirty="0"/>
          </a:p>
          <a:p>
            <a:pPr marL="0" indent="0">
              <a:lnSpc>
                <a:spcPct val="100000"/>
              </a:lnSpc>
              <a:spcBef>
                <a:spcPts val="20"/>
              </a:spcBef>
              <a:buNone/>
            </a:pPr>
            <a:r>
              <a:rPr lang="en-US" sz="1400" dirty="0"/>
              <a:t>There are several possible explanations for the decrease:</a:t>
            </a:r>
          </a:p>
          <a:p>
            <a:pPr>
              <a:lnSpc>
                <a:spcPct val="100000"/>
              </a:lnSpc>
              <a:spcBef>
                <a:spcPts val="20"/>
              </a:spcBef>
            </a:pPr>
            <a:r>
              <a:rPr lang="en-US" sz="1400" dirty="0"/>
              <a:t>Active case-finding of child contacts and early identification</a:t>
            </a:r>
          </a:p>
          <a:p>
            <a:pPr>
              <a:lnSpc>
                <a:spcPct val="100000"/>
              </a:lnSpc>
              <a:spcBef>
                <a:spcPts val="20"/>
              </a:spcBef>
            </a:pPr>
            <a:r>
              <a:rPr lang="en-US" sz="1400" dirty="0"/>
              <a:t>Initiation of latent infection treatment</a:t>
            </a:r>
          </a:p>
          <a:p>
            <a:pPr>
              <a:lnSpc>
                <a:spcPct val="100000"/>
              </a:lnSpc>
              <a:spcBef>
                <a:spcPts val="20"/>
              </a:spcBef>
            </a:pPr>
            <a:r>
              <a:rPr lang="en-US" sz="1400" dirty="0"/>
              <a:t>Prevention of mother-to-child HIV transmission</a:t>
            </a:r>
          </a:p>
          <a:p>
            <a:pPr>
              <a:lnSpc>
                <a:spcPct val="100000"/>
              </a:lnSpc>
              <a:spcBef>
                <a:spcPts val="20"/>
              </a:spcBef>
            </a:pPr>
            <a:r>
              <a:rPr lang="en-US" sz="1400" dirty="0"/>
              <a:t>Rapid diagnosis using </a:t>
            </a:r>
            <a:r>
              <a:rPr lang="en-US" sz="1400" dirty="0" err="1"/>
              <a:t>GeneXpert</a:t>
            </a:r>
            <a:endParaRPr lang="en-US" sz="1400" dirty="0"/>
          </a:p>
          <a:p>
            <a:pPr>
              <a:lnSpc>
                <a:spcPct val="100000"/>
              </a:lnSpc>
              <a:spcBef>
                <a:spcPts val="20"/>
              </a:spcBef>
            </a:pPr>
            <a:r>
              <a:rPr lang="en-US" sz="1400" dirty="0"/>
              <a:t>Early initiation of second-line TB treatment, reducing the number of carriers</a:t>
            </a:r>
            <a:endParaRPr lang="en-US" sz="1600" dirty="0"/>
          </a:p>
        </p:txBody>
      </p:sp>
      <p:pic>
        <p:nvPicPr>
          <p:cNvPr id="8" name="Picture 7"/>
          <p:cNvPicPr>
            <a:picLocks noChangeAspect="1"/>
          </p:cNvPicPr>
          <p:nvPr/>
        </p:nvPicPr>
        <p:blipFill rotWithShape="1">
          <a:blip r:embed="rId4"/>
          <a:srcRect l="61328" t="32500" r="22890" b="39498"/>
          <a:stretch/>
        </p:blipFill>
        <p:spPr>
          <a:xfrm>
            <a:off x="6458553" y="1520130"/>
            <a:ext cx="778733" cy="777240"/>
          </a:xfrm>
          <a:prstGeom prst="rect">
            <a:avLst/>
          </a:prstGeom>
        </p:spPr>
      </p:pic>
    </p:spTree>
    <p:extLst>
      <p:ext uri="{BB962C8B-B14F-4D97-AF65-F5344CB8AC3E}">
        <p14:creationId xmlns:p14="http://schemas.microsoft.com/office/powerpoint/2010/main" val="248001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3200" dirty="0"/>
              <a:t>Getting to Zero Accelerator Pack</a:t>
            </a:r>
            <a:br>
              <a:rPr lang="en-US" sz="3200" dirty="0"/>
            </a:br>
            <a:r>
              <a:rPr lang="en-US" sz="2800" dirty="0">
                <a:solidFill>
                  <a:schemeClr val="bg1">
                    <a:lumMod val="50000"/>
                  </a:schemeClr>
                </a:solidFill>
              </a:rPr>
              <a:t>Table of contents</a:t>
            </a:r>
          </a:p>
        </p:txBody>
      </p:sp>
      <p:sp>
        <p:nvSpPr>
          <p:cNvPr id="3" name="Content Placeholder 2"/>
          <p:cNvSpPr>
            <a:spLocks noGrp="1"/>
          </p:cNvSpPr>
          <p:nvPr>
            <p:ph idx="1"/>
          </p:nvPr>
        </p:nvSpPr>
        <p:spPr/>
        <p:txBody>
          <a:bodyPr>
            <a:normAutofit lnSpcReduction="10000"/>
          </a:bodyPr>
          <a:lstStyle/>
          <a:p>
            <a:pPr>
              <a:buFontTx/>
              <a:buChar char="›"/>
            </a:pPr>
            <a:r>
              <a:rPr lang="en-US" sz="2000" dirty="0"/>
              <a:t>Introduction</a:t>
            </a:r>
          </a:p>
          <a:p>
            <a:pPr>
              <a:buFontTx/>
              <a:buChar char="›"/>
            </a:pPr>
            <a:endParaRPr lang="en-US" sz="2000" dirty="0"/>
          </a:p>
          <a:p>
            <a:pPr>
              <a:buFontTx/>
              <a:buChar char="›"/>
            </a:pPr>
            <a:r>
              <a:rPr lang="en-US" sz="2000" dirty="0"/>
              <a:t>Checklist for a comprehensive program</a:t>
            </a:r>
          </a:p>
          <a:p>
            <a:pPr>
              <a:buFontTx/>
              <a:buChar char="›"/>
            </a:pPr>
            <a:endParaRPr lang="en-US" sz="2000" dirty="0"/>
          </a:p>
          <a:p>
            <a:pPr>
              <a:buFontTx/>
              <a:buChar char="›"/>
            </a:pPr>
            <a:r>
              <a:rPr lang="en-US" sz="2000" dirty="0"/>
              <a:t>Search</a:t>
            </a:r>
          </a:p>
          <a:p>
            <a:pPr>
              <a:buFontTx/>
              <a:buChar char="›"/>
            </a:pPr>
            <a:endParaRPr lang="en-US" sz="2000" dirty="0"/>
          </a:p>
          <a:p>
            <a:pPr>
              <a:buFontTx/>
              <a:buChar char="›"/>
            </a:pPr>
            <a:r>
              <a:rPr lang="en-US" sz="2000" dirty="0"/>
              <a:t>Treat</a:t>
            </a:r>
          </a:p>
          <a:p>
            <a:pPr>
              <a:buFontTx/>
              <a:buChar char="›"/>
            </a:pPr>
            <a:endParaRPr lang="en-US" sz="2000" dirty="0"/>
          </a:p>
          <a:p>
            <a:pPr>
              <a:buFontTx/>
              <a:buChar char="›"/>
            </a:pPr>
            <a:r>
              <a:rPr lang="en-US" sz="2000" dirty="0"/>
              <a:t>Prevent</a:t>
            </a:r>
          </a:p>
          <a:p>
            <a:pPr>
              <a:buFontTx/>
              <a:buChar char="›"/>
            </a:pPr>
            <a:endParaRPr lang="en-US" sz="2000" dirty="0"/>
          </a:p>
          <a:p>
            <a:pPr>
              <a:buFontTx/>
              <a:buChar char="›"/>
            </a:pPr>
            <a:r>
              <a:rPr lang="en-US" sz="2000" dirty="0"/>
              <a:t>References and resources</a:t>
            </a:r>
            <a:endParaRPr lang="en-US" dirty="0"/>
          </a:p>
        </p:txBody>
      </p:sp>
    </p:spTree>
    <p:extLst>
      <p:ext uri="{BB962C8B-B14F-4D97-AF65-F5344CB8AC3E}">
        <p14:creationId xmlns:p14="http://schemas.microsoft.com/office/powerpoint/2010/main" val="2883116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875" y="1132620"/>
            <a:ext cx="5686125" cy="1325563"/>
          </a:xfrm>
        </p:spPr>
        <p:txBody>
          <a:bodyPr>
            <a:normAutofit fontScale="90000"/>
          </a:bodyPr>
          <a:lstStyle/>
          <a:p>
            <a:r>
              <a:rPr lang="en-US" sz="2900" dirty="0">
                <a:solidFill>
                  <a:schemeClr val="bg1">
                    <a:lumMod val="50000"/>
                  </a:schemeClr>
                </a:solidFill>
              </a:rPr>
              <a:t>Preventive therapy can also reduce new MDR-TB cases </a:t>
            </a:r>
            <a:br>
              <a:rPr lang="en-US" sz="2900" dirty="0">
                <a:solidFill>
                  <a:schemeClr val="bg1">
                    <a:lumMod val="50000"/>
                  </a:schemeClr>
                </a:solidFill>
              </a:rPr>
            </a:br>
            <a:br>
              <a:rPr lang="en-US" sz="2900" dirty="0">
                <a:solidFill>
                  <a:schemeClr val="bg1">
                    <a:lumMod val="50000"/>
                  </a:schemeClr>
                </a:solidFill>
              </a:rPr>
            </a:br>
            <a:endParaRPr lang="en-US" sz="2900" dirty="0">
              <a:solidFill>
                <a:schemeClr val="bg1">
                  <a:lumMod val="50000"/>
                </a:schemeClr>
              </a:solidFill>
            </a:endParaRPr>
          </a:p>
        </p:txBody>
      </p:sp>
      <p:sp>
        <p:nvSpPr>
          <p:cNvPr id="13" name="Rectangle: Rounded Corners 12"/>
          <p:cNvSpPr/>
          <p:nvPr/>
        </p:nvSpPr>
        <p:spPr>
          <a:xfrm rot="16200000">
            <a:off x="-736015" y="685891"/>
            <a:ext cx="1828800" cy="684029"/>
          </a:xfrm>
          <a:prstGeom prst="roundRect">
            <a:avLst/>
          </a:prstGeom>
          <a:solidFill>
            <a:srgbClr val="5E8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Prevent</a:t>
            </a:r>
          </a:p>
        </p:txBody>
      </p:sp>
      <p:sp>
        <p:nvSpPr>
          <p:cNvPr id="7" name="Content Placeholder 2"/>
          <p:cNvSpPr txBox="1">
            <a:spLocks/>
          </p:cNvSpPr>
          <p:nvPr/>
        </p:nvSpPr>
        <p:spPr>
          <a:xfrm>
            <a:off x="1021071" y="2325417"/>
            <a:ext cx="5380856" cy="4307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25475" indent="0">
              <a:buNone/>
              <a:tabLst>
                <a:tab pos="1423988" algn="l"/>
              </a:tabLst>
            </a:pPr>
            <a:r>
              <a:rPr lang="en-US" sz="1700" b="1" dirty="0">
                <a:latin typeface="Arial" panose="020B0604020202020204" pitchFamily="34" charset="0"/>
                <a:cs typeface="Arial" panose="020B0604020202020204" pitchFamily="34" charset="0"/>
              </a:rPr>
              <a:t>CASE STUDY</a:t>
            </a:r>
            <a:br>
              <a:rPr lang="en-US" sz="1700" b="1" dirty="0">
                <a:latin typeface="Arial" panose="020B0604020202020204" pitchFamily="34" charset="0"/>
                <a:cs typeface="Arial" panose="020B0604020202020204" pitchFamily="34" charset="0"/>
              </a:rPr>
            </a:br>
            <a:r>
              <a:rPr lang="en-US" sz="1700" b="1" dirty="0">
                <a:latin typeface="Arial" panose="020B0604020202020204" pitchFamily="34" charset="0"/>
                <a:cs typeface="Arial" panose="020B0604020202020204" pitchFamily="34" charset="0"/>
              </a:rPr>
              <a:t>Latent TB infection treatment in Global Fund grants</a:t>
            </a:r>
            <a:br>
              <a:rPr lang="en-US" sz="1400" b="1" dirty="0">
                <a:latin typeface="Arial" panose="020B0604020202020204" pitchFamily="34" charset="0"/>
                <a:cs typeface="Arial" panose="020B0604020202020204" pitchFamily="34" charset="0"/>
              </a:rPr>
            </a:br>
            <a:endParaRPr lang="en-US" sz="1400" b="1" dirty="0">
              <a:latin typeface="Arial" panose="020B0604020202020204" pitchFamily="34" charset="0"/>
              <a:cs typeface="Arial" panose="020B0604020202020204" pitchFamily="34" charset="0"/>
            </a:endParaRPr>
          </a:p>
          <a:p>
            <a:pPr marL="0" indent="0">
              <a:lnSpc>
                <a:spcPct val="100000"/>
              </a:lnSpc>
              <a:spcBef>
                <a:spcPts val="20"/>
              </a:spcBef>
              <a:buNone/>
            </a:pPr>
            <a:r>
              <a:rPr lang="en-US" sz="1400" dirty="0"/>
              <a:t>In its Global Fund TB grant for the 2014-2016 allocation period, Pakistan included a pilot study to provide treatment for latent TB infection among household contacts of known TB patients. Taking into account WHO treatment guidelines and cost structures for treating latent TB infection, this activity was included following discussions between the Stop TB Partnership, the national TB program and the Global Fund.</a:t>
            </a:r>
          </a:p>
          <a:p>
            <a:pPr>
              <a:lnSpc>
                <a:spcPct val="100000"/>
              </a:lnSpc>
              <a:spcBef>
                <a:spcPts val="20"/>
              </a:spcBef>
            </a:pPr>
            <a:endParaRPr lang="en-US" sz="1400" dirty="0"/>
          </a:p>
          <a:p>
            <a:pPr marL="0" indent="0">
              <a:lnSpc>
                <a:spcPct val="100000"/>
              </a:lnSpc>
              <a:spcBef>
                <a:spcPts val="20"/>
              </a:spcBef>
              <a:buNone/>
            </a:pPr>
            <a:r>
              <a:rPr lang="en-US" sz="1400" dirty="0"/>
              <a:t>The pilot activity runs from October 2016 to September 2017 and will cover 2,200 patients and aims for 70% coverage rate of 1540 index patients found in a public-private mix of facilities. The activity began with the six-month isoniazid preventative therapy regimen and will transfer to the shorter, rifapentine regimen in May 2017, reducing treatment time to three months.</a:t>
            </a:r>
            <a:br>
              <a:rPr lang="en-US" sz="1600" dirty="0"/>
            </a:br>
            <a:endParaRPr lang="en-US" sz="1600" dirty="0"/>
          </a:p>
        </p:txBody>
      </p:sp>
      <p:pic>
        <p:nvPicPr>
          <p:cNvPr id="8" name="Picture 7"/>
          <p:cNvPicPr>
            <a:picLocks noChangeAspect="1"/>
          </p:cNvPicPr>
          <p:nvPr/>
        </p:nvPicPr>
        <p:blipFill rotWithShape="1">
          <a:blip r:embed="rId3"/>
          <a:srcRect l="61328" t="32500" r="22890" b="39498"/>
          <a:stretch/>
        </p:blipFill>
        <p:spPr>
          <a:xfrm>
            <a:off x="857777" y="2380632"/>
            <a:ext cx="778733" cy="777240"/>
          </a:xfrm>
          <a:prstGeom prst="rect">
            <a:avLst/>
          </a:prstGeom>
        </p:spPr>
      </p:pic>
      <p:sp>
        <p:nvSpPr>
          <p:cNvPr id="10" name="Title 1"/>
          <p:cNvSpPr txBox="1">
            <a:spLocks/>
          </p:cNvSpPr>
          <p:nvPr/>
        </p:nvSpPr>
        <p:spPr>
          <a:xfrm>
            <a:off x="990600" y="517525"/>
            <a:ext cx="10515600" cy="132556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kern="1200">
                <a:solidFill>
                  <a:schemeClr val="tx1"/>
                </a:solidFill>
                <a:latin typeface="Helvetica Neue Medium"/>
                <a:ea typeface="+mj-ea"/>
                <a:cs typeface="Helvetica Neue Medium"/>
              </a:defRPr>
            </a:lvl1pPr>
          </a:lstStyle>
          <a:p>
            <a:r>
              <a:rPr lang="en-US" sz="3200" dirty="0"/>
              <a:t>Getting to Zero Accelerator Pack</a:t>
            </a:r>
            <a:endParaRPr lang="en-US" sz="2900" dirty="0">
              <a:solidFill>
                <a:schemeClr val="bg1">
                  <a:lumMod val="50000"/>
                </a:schemeClr>
              </a:solidFill>
            </a:endParaRPr>
          </a:p>
        </p:txBody>
      </p:sp>
      <p:sp>
        <p:nvSpPr>
          <p:cNvPr id="11" name="Title 1"/>
          <p:cNvSpPr txBox="1">
            <a:spLocks/>
          </p:cNvSpPr>
          <p:nvPr/>
        </p:nvSpPr>
        <p:spPr>
          <a:xfrm>
            <a:off x="1143000" y="1162359"/>
            <a:ext cx="5373769" cy="1600092"/>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000" kern="1200">
                <a:solidFill>
                  <a:schemeClr val="tx1"/>
                </a:solidFill>
                <a:latin typeface="Helvetica Neue Medium"/>
                <a:ea typeface="+mj-ea"/>
                <a:cs typeface="Helvetica Neue Medium"/>
              </a:defRPr>
            </a:lvl1pPr>
          </a:lstStyle>
          <a:p>
            <a:r>
              <a:rPr lang="en-US" sz="2900" dirty="0">
                <a:solidFill>
                  <a:schemeClr val="bg1">
                    <a:lumMod val="50000"/>
                  </a:schemeClr>
                </a:solidFill>
              </a:rPr>
              <a:t>Shorter preventive therapy regimens can reduce the treatment burden</a:t>
            </a:r>
            <a:br>
              <a:rPr lang="en-US" sz="2900" dirty="0">
                <a:solidFill>
                  <a:schemeClr val="bg1">
                    <a:lumMod val="50000"/>
                  </a:schemeClr>
                </a:solidFill>
              </a:rPr>
            </a:br>
            <a:endParaRPr lang="en-US" sz="2900" dirty="0">
              <a:solidFill>
                <a:schemeClr val="bg1">
                  <a:lumMod val="50000"/>
                </a:schemeClr>
              </a:solidFill>
            </a:endParaRPr>
          </a:p>
        </p:txBody>
      </p:sp>
      <p:sp>
        <p:nvSpPr>
          <p:cNvPr id="12" name="Content Placeholder 2"/>
          <p:cNvSpPr txBox="1">
            <a:spLocks/>
          </p:cNvSpPr>
          <p:nvPr/>
        </p:nvSpPr>
        <p:spPr>
          <a:xfrm>
            <a:off x="6612246" y="2325299"/>
            <a:ext cx="5254593" cy="43071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indent="0">
              <a:buFont typeface="Arial"/>
              <a:buNone/>
            </a:pPr>
            <a:r>
              <a:rPr lang="en-US" sz="1600" b="1" dirty="0">
                <a:latin typeface="Arial" panose="020B0604020202020204" pitchFamily="34" charset="0"/>
                <a:cs typeface="Arial" panose="020B0604020202020204" pitchFamily="34" charset="0"/>
              </a:rPr>
              <a:t>GUIDING QUESTIONS</a:t>
            </a:r>
          </a:p>
          <a:p>
            <a:pPr marL="914400" indent="0">
              <a:buFont typeface="Arial"/>
              <a:buNone/>
            </a:pPr>
            <a:endParaRPr lang="en-US" sz="1400" b="1" dirty="0">
              <a:latin typeface="Arial" panose="020B0604020202020204" pitchFamily="34" charset="0"/>
              <a:cs typeface="Arial" panose="020B0604020202020204" pitchFamily="34" charset="0"/>
            </a:endParaRPr>
          </a:p>
          <a:p>
            <a:pPr marL="285750" indent="-285750"/>
            <a:endParaRPr lang="en-US" sz="1400" dirty="0">
              <a:latin typeface="Arial" panose="020B0604020202020204" pitchFamily="34" charset="0"/>
              <a:cs typeface="Arial" panose="020B0604020202020204" pitchFamily="34" charset="0"/>
            </a:endParaRPr>
          </a:p>
          <a:p>
            <a:pPr lvl="0"/>
            <a:r>
              <a:rPr lang="en-US" sz="1400" dirty="0"/>
              <a:t>Is preventative therapy being widely distributed to high risk populations, such as household contacts? If so, how are these populations being defined? What have been successes and challenges of these activities?</a:t>
            </a:r>
          </a:p>
          <a:p>
            <a:pPr lvl="0"/>
            <a:r>
              <a:rPr lang="en-US" sz="1400" dirty="0"/>
              <a:t>What populations could this activity be scaled-up to include?</a:t>
            </a:r>
          </a:p>
          <a:p>
            <a:pPr marL="914400" indent="0">
              <a:buFont typeface="Arial"/>
              <a:buNone/>
            </a:pPr>
            <a:endParaRPr lang="en-US" sz="16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4"/>
          <a:srcRect l="48750" t="39444" r="29375" b="27639"/>
          <a:stretch/>
        </p:blipFill>
        <p:spPr>
          <a:xfrm>
            <a:off x="6625072" y="2259732"/>
            <a:ext cx="918258" cy="777240"/>
          </a:xfrm>
          <a:prstGeom prst="rect">
            <a:avLst/>
          </a:prstGeom>
        </p:spPr>
      </p:pic>
    </p:spTree>
    <p:extLst>
      <p:ext uri="{BB962C8B-B14F-4D97-AF65-F5344CB8AC3E}">
        <p14:creationId xmlns:p14="http://schemas.microsoft.com/office/powerpoint/2010/main" val="293475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838200" y="1427676"/>
            <a:ext cx="4981574" cy="1039643"/>
          </a:xfrm>
          <a:prstGeom prst="roundRect">
            <a:avLst>
              <a:gd name="adj" fmla="val 8824"/>
            </a:avLst>
          </a:prstGeom>
          <a:solidFill>
            <a:srgbClr val="BD2023"/>
          </a:solidFill>
          <a:ln w="28575">
            <a:solidFill>
              <a:srgbClr val="BD2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700" dirty="0">
              <a:solidFill>
                <a:schemeClr val="tx1"/>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p:txBody>
          <a:bodyPr>
            <a:normAutofit/>
          </a:bodyPr>
          <a:lstStyle/>
          <a:p>
            <a:r>
              <a:rPr lang="en-US" sz="3200" dirty="0"/>
              <a:t>Getting to Zero Accelerator Pack</a:t>
            </a:r>
            <a:br>
              <a:rPr lang="en-US" sz="3200" dirty="0"/>
            </a:br>
            <a:r>
              <a:rPr lang="en-US" sz="2800" dirty="0">
                <a:solidFill>
                  <a:schemeClr val="bg1">
                    <a:lumMod val="50000"/>
                  </a:schemeClr>
                </a:solidFill>
              </a:rPr>
              <a:t>Introduction</a:t>
            </a:r>
          </a:p>
        </p:txBody>
      </p:sp>
      <p:sp>
        <p:nvSpPr>
          <p:cNvPr id="3" name="Content Placeholder 2"/>
          <p:cNvSpPr>
            <a:spLocks noGrp="1"/>
          </p:cNvSpPr>
          <p:nvPr>
            <p:ph idx="1"/>
          </p:nvPr>
        </p:nvSpPr>
        <p:spPr>
          <a:xfrm>
            <a:off x="838200" y="2608443"/>
            <a:ext cx="4981574" cy="3753028"/>
          </a:xfrm>
        </p:spPr>
        <p:txBody>
          <a:bodyPr anchor="ctr">
            <a:normAutofit/>
          </a:bodyPr>
          <a:lstStyle/>
          <a:p>
            <a:r>
              <a:rPr lang="en-US" sz="1700" dirty="0">
                <a:latin typeface="Arial" panose="020B0604020202020204" pitchFamily="34" charset="0"/>
                <a:cs typeface="Arial" panose="020B0604020202020204" pitchFamily="34" charset="0"/>
              </a:rPr>
              <a:t>Making real progress against TB requires new strategies to:</a:t>
            </a:r>
          </a:p>
          <a:p>
            <a:pPr lvl="1"/>
            <a:r>
              <a:rPr lang="en-US" sz="1700" b="1" dirty="0">
                <a:latin typeface="Arial" panose="020B0604020202020204" pitchFamily="34" charset="0"/>
                <a:cs typeface="Arial" panose="020B0604020202020204" pitchFamily="34" charset="0"/>
              </a:rPr>
              <a:t>Search</a:t>
            </a:r>
            <a:r>
              <a:rPr lang="en-US" sz="1700" dirty="0">
                <a:latin typeface="Arial" panose="020B0604020202020204" pitchFamily="34" charset="0"/>
                <a:cs typeface="Arial" panose="020B0604020202020204" pitchFamily="34" charset="0"/>
              </a:rPr>
              <a:t> for and diagnose everyone who is sick with TB</a:t>
            </a:r>
          </a:p>
          <a:p>
            <a:pPr lvl="1"/>
            <a:r>
              <a:rPr lang="en-US" sz="1700" b="1" dirty="0">
                <a:latin typeface="Arial" panose="020B0604020202020204" pitchFamily="34" charset="0"/>
                <a:cs typeface="Arial" panose="020B0604020202020204" pitchFamily="34" charset="0"/>
              </a:rPr>
              <a:t>Treat</a:t>
            </a:r>
            <a:r>
              <a:rPr lang="en-US" sz="1700" dirty="0">
                <a:latin typeface="Arial" panose="020B0604020202020204" pitchFamily="34" charset="0"/>
                <a:cs typeface="Arial" panose="020B0604020202020204" pitchFamily="34" charset="0"/>
              </a:rPr>
              <a:t> promptly and effectively, and </a:t>
            </a:r>
          </a:p>
          <a:p>
            <a:pPr lvl="1"/>
            <a:r>
              <a:rPr lang="en-US" sz="1700" b="1" dirty="0">
                <a:latin typeface="Arial" panose="020B0604020202020204" pitchFamily="34" charset="0"/>
                <a:cs typeface="Arial" panose="020B0604020202020204" pitchFamily="34" charset="0"/>
              </a:rPr>
              <a:t>Prevent</a:t>
            </a:r>
            <a:r>
              <a:rPr lang="en-US" sz="1700" dirty="0">
                <a:latin typeface="Arial" panose="020B0604020202020204" pitchFamily="34" charset="0"/>
                <a:cs typeface="Arial" panose="020B0604020202020204" pitchFamily="34" charset="0"/>
              </a:rPr>
              <a:t> future TB cases </a:t>
            </a:r>
          </a:p>
          <a:p>
            <a:r>
              <a:rPr lang="en-US" sz="1700" dirty="0">
                <a:latin typeface="Arial" panose="020B0604020202020204" pitchFamily="34" charset="0"/>
                <a:cs typeface="Arial" panose="020B0604020202020204" pitchFamily="34" charset="0"/>
              </a:rPr>
              <a:t>The aim of document is to summarize </a:t>
            </a:r>
            <a:r>
              <a:rPr lang="en-US" sz="1700" b="1" dirty="0">
                <a:latin typeface="Arial" panose="020B0604020202020204" pitchFamily="34" charset="0"/>
                <a:cs typeface="Arial" panose="020B0604020202020204" pitchFamily="34" charset="0"/>
              </a:rPr>
              <a:t>Search – Treat – Prevent </a:t>
            </a:r>
            <a:r>
              <a:rPr lang="en-US" sz="1700" dirty="0">
                <a:latin typeface="Arial" panose="020B0604020202020204" pitchFamily="34" charset="0"/>
                <a:cs typeface="Arial" panose="020B0604020202020204" pitchFamily="34" charset="0"/>
              </a:rPr>
              <a:t>approach and provide evidence-based arguments for implementing it to fight TB</a:t>
            </a:r>
          </a:p>
          <a:p>
            <a:r>
              <a:rPr lang="en-US" sz="1700" dirty="0">
                <a:latin typeface="Arial" panose="020B0604020202020204" pitchFamily="34" charset="0"/>
                <a:cs typeface="Arial" panose="020B0604020202020204" pitchFamily="34" charset="0"/>
              </a:rPr>
              <a:t>Funding that is intentionally and strategically focused on a comprehensive approach to tackling TB is urgently required</a:t>
            </a:r>
          </a:p>
        </p:txBody>
      </p:sp>
      <p:sp>
        <p:nvSpPr>
          <p:cNvPr id="4" name="Rectangle: Rounded Corners 3"/>
          <p:cNvSpPr/>
          <p:nvPr/>
        </p:nvSpPr>
        <p:spPr>
          <a:xfrm>
            <a:off x="6044665" y="4060723"/>
            <a:ext cx="5890161" cy="2166937"/>
          </a:xfrm>
          <a:prstGeom prst="roundRect">
            <a:avLst>
              <a:gd name="adj" fmla="val 8824"/>
            </a:avLst>
          </a:prstGeom>
          <a:solidFill>
            <a:schemeClr val="bg1"/>
          </a:solidFill>
          <a:ln w="28575">
            <a:solidFill>
              <a:srgbClr val="BD2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a:solidFill>
                  <a:schemeClr val="tx1"/>
                </a:solidFill>
                <a:latin typeface="Arial" panose="020B0604020202020204" pitchFamily="34" charset="0"/>
                <a:cs typeface="Arial" panose="020B0604020202020204" pitchFamily="34" charset="0"/>
              </a:rPr>
              <a:t>Who this guide is for</a:t>
            </a:r>
          </a:p>
          <a:p>
            <a:endParaRPr lang="en-US" sz="17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Contributors to national strategic plans, national or normative guidance, and grant applications to the Global Fund and other investment opportunities</a:t>
            </a:r>
          </a:p>
          <a:p>
            <a:pPr marL="285750"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Reviewers of national strategic plans, national guidance, and funding requests to the Global Fund and other investment opportunities</a:t>
            </a:r>
          </a:p>
        </p:txBody>
      </p:sp>
      <p:sp>
        <p:nvSpPr>
          <p:cNvPr id="7" name="Rectangle: Rounded Corners 6"/>
          <p:cNvSpPr/>
          <p:nvPr/>
        </p:nvSpPr>
        <p:spPr>
          <a:xfrm>
            <a:off x="6044665" y="1457172"/>
            <a:ext cx="5890161" cy="2466975"/>
          </a:xfrm>
          <a:prstGeom prst="roundRect">
            <a:avLst>
              <a:gd name="adj" fmla="val 8824"/>
            </a:avLst>
          </a:prstGeom>
          <a:solidFill>
            <a:schemeClr val="bg1"/>
          </a:solidFill>
          <a:ln w="28575">
            <a:solidFill>
              <a:srgbClr val="BD20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a:solidFill>
                  <a:schemeClr val="tx1"/>
                </a:solidFill>
                <a:latin typeface="Arial" panose="020B0604020202020204" pitchFamily="34" charset="0"/>
                <a:cs typeface="Arial" panose="020B0604020202020204" pitchFamily="34" charset="0"/>
              </a:rPr>
              <a:t>What this guide is</a:t>
            </a:r>
          </a:p>
          <a:p>
            <a:endParaRPr lang="en-US" sz="1700" dirty="0">
              <a:solidFill>
                <a:schemeClr val="tx1"/>
              </a:solidFill>
              <a:latin typeface="Arial" panose="020B0604020202020204" pitchFamily="34" charset="0"/>
              <a:cs typeface="Arial" panose="020B0604020202020204" pitchFamily="34" charset="0"/>
            </a:endParaRPr>
          </a:p>
          <a:p>
            <a:r>
              <a:rPr lang="en-US" sz="1700" dirty="0">
                <a:solidFill>
                  <a:schemeClr val="tx1"/>
                </a:solidFill>
                <a:latin typeface="Arial" panose="020B0604020202020204" pitchFamily="34" charset="0"/>
                <a:cs typeface="Arial" panose="020B0604020202020204" pitchFamily="34" charset="0"/>
              </a:rPr>
              <a:t>Appropriate activities and questions to help:</a:t>
            </a:r>
          </a:p>
          <a:p>
            <a:pPr marL="285750"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Identify existing activities, programmatic frameworks and financing streams that fit approach including local, community-level programming </a:t>
            </a:r>
          </a:p>
          <a:p>
            <a:pPr marL="285750"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Guide domestic investments to be more strategic</a:t>
            </a:r>
          </a:p>
          <a:p>
            <a:pPr marL="285750" indent="-285750">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Direct funding requests to the Global Fund and other donors for maximum impact</a:t>
            </a:r>
          </a:p>
        </p:txBody>
      </p:sp>
      <p:sp>
        <p:nvSpPr>
          <p:cNvPr id="9" name="Content Placeholder 2"/>
          <p:cNvSpPr txBox="1">
            <a:spLocks/>
          </p:cNvSpPr>
          <p:nvPr/>
        </p:nvSpPr>
        <p:spPr>
          <a:xfrm>
            <a:off x="838200" y="1282880"/>
            <a:ext cx="4981574" cy="134233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700" dirty="0">
                <a:solidFill>
                  <a:schemeClr val="bg1"/>
                </a:solidFill>
                <a:latin typeface="Arial" panose="020B0604020202020204" pitchFamily="34" charset="0"/>
                <a:cs typeface="Arial" panose="020B0604020202020204" pitchFamily="34" charset="0"/>
              </a:rPr>
              <a:t>Zero TB Initiative sites have asked that the </a:t>
            </a:r>
            <a:r>
              <a:rPr lang="en-US" sz="1700" b="1" dirty="0">
                <a:solidFill>
                  <a:schemeClr val="bg1"/>
                </a:solidFill>
                <a:latin typeface="Arial" panose="020B0604020202020204" pitchFamily="34" charset="0"/>
                <a:cs typeface="Arial" panose="020B0604020202020204" pitchFamily="34" charset="0"/>
              </a:rPr>
              <a:t>Search – Treat – Prevent </a:t>
            </a:r>
            <a:r>
              <a:rPr lang="en-US" sz="1700" dirty="0">
                <a:solidFill>
                  <a:schemeClr val="bg1"/>
                </a:solidFill>
                <a:latin typeface="Arial" panose="020B0604020202020204" pitchFamily="34" charset="0"/>
                <a:cs typeface="Arial" panose="020B0604020202020204" pitchFamily="34" charset="0"/>
              </a:rPr>
              <a:t>approach be contextualized within the Global Fund application process.</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00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73" y="1680395"/>
            <a:ext cx="11722408" cy="669515"/>
          </a:xfrm>
        </p:spPr>
        <p:txBody>
          <a:bodyPr>
            <a:normAutofit/>
          </a:bodyPr>
          <a:lstStyle/>
          <a:p>
            <a:pPr marL="0" indent="0">
              <a:buNone/>
            </a:pPr>
            <a:r>
              <a:rPr lang="en-US" sz="2000" dirty="0"/>
              <a:t>Checklist for a comprehensive program</a:t>
            </a:r>
            <a:endParaRPr lang="en-US" dirty="0"/>
          </a:p>
        </p:txBody>
      </p:sp>
      <p:sp>
        <p:nvSpPr>
          <p:cNvPr id="6" name="Title 1"/>
          <p:cNvSpPr>
            <a:spLocks noGrp="1"/>
          </p:cNvSpPr>
          <p:nvPr>
            <p:ph type="title"/>
          </p:nvPr>
        </p:nvSpPr>
        <p:spPr/>
        <p:txBody>
          <a:bodyPr>
            <a:normAutofit/>
          </a:bodyPr>
          <a:lstStyle/>
          <a:p>
            <a:r>
              <a:rPr lang="en-US" sz="3200" dirty="0"/>
              <a:t>Getting to Zero Accelerator Pack</a:t>
            </a:r>
            <a:br>
              <a:rPr lang="en-US" sz="3200" dirty="0"/>
            </a:br>
            <a:r>
              <a:rPr lang="en-US" sz="2800" dirty="0">
                <a:solidFill>
                  <a:schemeClr val="bg1">
                    <a:lumMod val="50000"/>
                  </a:schemeClr>
                </a:solidFill>
              </a:rPr>
              <a:t>Table of contents</a:t>
            </a:r>
          </a:p>
        </p:txBody>
      </p:sp>
      <p:sp>
        <p:nvSpPr>
          <p:cNvPr id="4" name="Content Placeholder 2"/>
          <p:cNvSpPr txBox="1">
            <a:spLocks/>
          </p:cNvSpPr>
          <p:nvPr/>
        </p:nvSpPr>
        <p:spPr>
          <a:xfrm>
            <a:off x="4057086" y="2178461"/>
            <a:ext cx="4114800" cy="3146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a:t>Treat</a:t>
            </a:r>
          </a:p>
          <a:p>
            <a:pPr marL="228600" lvl="1">
              <a:lnSpc>
                <a:spcPct val="110000"/>
              </a:lnSpc>
              <a:spcBef>
                <a:spcPts val="0"/>
              </a:spcBef>
              <a:buFontTx/>
              <a:buChar char="−"/>
            </a:pPr>
            <a:r>
              <a:rPr lang="en-US" sz="1600" dirty="0">
                <a:solidFill>
                  <a:schemeClr val="tx1">
                    <a:lumMod val="75000"/>
                    <a:lumOff val="25000"/>
                  </a:schemeClr>
                </a:solidFill>
                <a:latin typeface="Helvetica Neue Medium" charset="0"/>
              </a:rPr>
              <a:t>Treat effectively - Support through treatment </a:t>
            </a:r>
          </a:p>
          <a:p>
            <a:pPr marL="228600" lvl="1">
              <a:lnSpc>
                <a:spcPct val="110000"/>
              </a:lnSpc>
              <a:spcBef>
                <a:spcPts val="0"/>
              </a:spcBef>
              <a:buFontTx/>
              <a:buChar char="−"/>
            </a:pPr>
            <a:r>
              <a:rPr lang="en-US" sz="1600" dirty="0">
                <a:solidFill>
                  <a:schemeClr val="tx1">
                    <a:lumMod val="75000"/>
                    <a:lumOff val="25000"/>
                  </a:schemeClr>
                </a:solidFill>
                <a:latin typeface="Helvetica Neue Medium" charset="0"/>
              </a:rPr>
              <a:t>Effective TB treatment rapidly reduces infectiousness </a:t>
            </a:r>
          </a:p>
          <a:p>
            <a:pPr marL="228600" lvl="1">
              <a:lnSpc>
                <a:spcPct val="110000"/>
              </a:lnSpc>
              <a:spcBef>
                <a:spcPts val="0"/>
              </a:spcBef>
              <a:buFontTx/>
              <a:buChar char="−"/>
            </a:pPr>
            <a:r>
              <a:rPr lang="en-US" sz="1600" dirty="0">
                <a:solidFill>
                  <a:schemeClr val="tx1">
                    <a:lumMod val="75000"/>
                    <a:lumOff val="25000"/>
                  </a:schemeClr>
                </a:solidFill>
                <a:latin typeface="Helvetica Neue Medium" charset="0"/>
              </a:rPr>
              <a:t>Widespread testing for drug resistance can ensure effective treatment </a:t>
            </a:r>
          </a:p>
          <a:p>
            <a:pPr marL="228600" lvl="1">
              <a:lnSpc>
                <a:spcPct val="110000"/>
              </a:lnSpc>
              <a:spcBef>
                <a:spcPts val="0"/>
              </a:spcBef>
              <a:buFontTx/>
              <a:buChar char="−"/>
            </a:pPr>
            <a:r>
              <a:rPr lang="en-US" sz="1600" dirty="0">
                <a:solidFill>
                  <a:schemeClr val="tx1">
                    <a:lumMod val="75000"/>
                    <a:lumOff val="25000"/>
                  </a:schemeClr>
                </a:solidFill>
                <a:latin typeface="Helvetica Neue Medium" charset="0"/>
              </a:rPr>
              <a:t>Strengthening health systems can reduce treatment delays</a:t>
            </a:r>
          </a:p>
          <a:p>
            <a:pPr marL="228600" lvl="1">
              <a:lnSpc>
                <a:spcPct val="110000"/>
              </a:lnSpc>
              <a:spcBef>
                <a:spcPts val="0"/>
              </a:spcBef>
              <a:buFontTx/>
              <a:buChar char="−"/>
            </a:pPr>
            <a:r>
              <a:rPr lang="en-US" sz="1600" dirty="0">
                <a:solidFill>
                  <a:schemeClr val="tx1">
                    <a:lumMod val="75000"/>
                    <a:lumOff val="25000"/>
                  </a:schemeClr>
                </a:solidFill>
                <a:latin typeface="Helvetica Neue Medium" charset="0"/>
              </a:rPr>
              <a:t>Patients need to be supported throughout treatment </a:t>
            </a:r>
          </a:p>
        </p:txBody>
      </p:sp>
      <p:sp>
        <p:nvSpPr>
          <p:cNvPr id="5" name="Content Placeholder 2"/>
          <p:cNvSpPr txBox="1">
            <a:spLocks/>
          </p:cNvSpPr>
          <p:nvPr/>
        </p:nvSpPr>
        <p:spPr>
          <a:xfrm>
            <a:off x="8077200" y="2178460"/>
            <a:ext cx="4114800" cy="3618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a:t>Prevent</a:t>
            </a:r>
          </a:p>
          <a:p>
            <a:pPr marL="228600" lvl="1">
              <a:lnSpc>
                <a:spcPct val="120000"/>
              </a:lnSpc>
              <a:spcBef>
                <a:spcPts val="0"/>
              </a:spcBef>
              <a:buFontTx/>
              <a:buChar char="−"/>
            </a:pPr>
            <a:r>
              <a:rPr lang="en-US" sz="1600" dirty="0">
                <a:solidFill>
                  <a:schemeClr val="tx1">
                    <a:lumMod val="75000"/>
                    <a:lumOff val="25000"/>
                  </a:schemeClr>
                </a:solidFill>
                <a:latin typeface="Helvetica Neue Medium" charset="0"/>
              </a:rPr>
              <a:t>Prevent Exposure - Treat Exposure </a:t>
            </a:r>
          </a:p>
          <a:p>
            <a:pPr marL="228600" lvl="1">
              <a:lnSpc>
                <a:spcPct val="120000"/>
              </a:lnSpc>
              <a:spcBef>
                <a:spcPts val="0"/>
              </a:spcBef>
              <a:buFontTx/>
              <a:buChar char="−"/>
            </a:pPr>
            <a:r>
              <a:rPr lang="en-US" sz="1600" dirty="0">
                <a:solidFill>
                  <a:schemeClr val="tx1">
                    <a:lumMod val="75000"/>
                    <a:lumOff val="25000"/>
                  </a:schemeClr>
                </a:solidFill>
                <a:latin typeface="Helvetica Neue Medium" charset="0"/>
              </a:rPr>
              <a:t>Protecting people from exposure prevents future TB cases </a:t>
            </a:r>
          </a:p>
          <a:p>
            <a:pPr marL="228600" lvl="1">
              <a:lnSpc>
                <a:spcPct val="120000"/>
              </a:lnSpc>
              <a:spcBef>
                <a:spcPts val="0"/>
              </a:spcBef>
              <a:buFontTx/>
              <a:buChar char="−"/>
            </a:pPr>
            <a:r>
              <a:rPr lang="en-US" sz="1600" dirty="0">
                <a:solidFill>
                  <a:schemeClr val="tx1">
                    <a:lumMod val="75000"/>
                    <a:lumOff val="25000"/>
                  </a:schemeClr>
                </a:solidFill>
                <a:latin typeface="Helvetica Neue Medium" charset="0"/>
              </a:rPr>
              <a:t>Preventive therapy for high-risk groups reduces new TB cases </a:t>
            </a:r>
          </a:p>
          <a:p>
            <a:pPr marL="228600" lvl="1">
              <a:lnSpc>
                <a:spcPct val="120000"/>
              </a:lnSpc>
              <a:spcBef>
                <a:spcPts val="0"/>
              </a:spcBef>
              <a:buFontTx/>
              <a:buChar char="−"/>
            </a:pPr>
            <a:r>
              <a:rPr lang="en-US" sz="1600" dirty="0">
                <a:solidFill>
                  <a:schemeClr val="tx1">
                    <a:lumMod val="75000"/>
                    <a:lumOff val="25000"/>
                  </a:schemeClr>
                </a:solidFill>
                <a:latin typeface="Helvetica Neue Medium" charset="0"/>
              </a:rPr>
              <a:t>Shorter preventive therapy regimens can reduce the treatment burden </a:t>
            </a:r>
          </a:p>
          <a:p>
            <a:pPr marL="228600" lvl="1">
              <a:lnSpc>
                <a:spcPct val="120000"/>
              </a:lnSpc>
              <a:spcBef>
                <a:spcPts val="0"/>
              </a:spcBef>
              <a:buFontTx/>
              <a:buChar char="−"/>
            </a:pPr>
            <a:r>
              <a:rPr lang="en-US" sz="1600" dirty="0">
                <a:solidFill>
                  <a:schemeClr val="tx1">
                    <a:lumMod val="75000"/>
                    <a:lumOff val="25000"/>
                  </a:schemeClr>
                </a:solidFill>
                <a:latin typeface="Helvetica Neue Medium" charset="0"/>
              </a:rPr>
              <a:t>Preventive therapy can also reduce new MDR-TB cases </a:t>
            </a:r>
          </a:p>
          <a:p>
            <a:pPr marL="228600" lvl="1">
              <a:lnSpc>
                <a:spcPct val="120000"/>
              </a:lnSpc>
              <a:spcBef>
                <a:spcPts val="0"/>
              </a:spcBef>
              <a:buFontTx/>
              <a:buChar char="−"/>
            </a:pPr>
            <a:r>
              <a:rPr lang="en-US" sz="1600" dirty="0">
                <a:solidFill>
                  <a:schemeClr val="tx1">
                    <a:lumMod val="75000"/>
                    <a:lumOff val="25000"/>
                  </a:schemeClr>
                </a:solidFill>
                <a:latin typeface="Helvetica Neue Medium" charset="0"/>
              </a:rPr>
              <a:t>Mass preventive therapy can have a population-level impact</a:t>
            </a:r>
          </a:p>
        </p:txBody>
      </p:sp>
      <p:sp>
        <p:nvSpPr>
          <p:cNvPr id="7" name="Content Placeholder 2"/>
          <p:cNvSpPr txBox="1">
            <a:spLocks/>
          </p:cNvSpPr>
          <p:nvPr/>
        </p:nvSpPr>
        <p:spPr>
          <a:xfrm>
            <a:off x="36973" y="2178460"/>
            <a:ext cx="4114800" cy="3618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a:t>Search</a:t>
            </a:r>
          </a:p>
          <a:p>
            <a:pPr marL="228600" lvl="1">
              <a:lnSpc>
                <a:spcPct val="120000"/>
              </a:lnSpc>
              <a:spcBef>
                <a:spcPts val="0"/>
              </a:spcBef>
              <a:buFontTx/>
              <a:buChar char="−"/>
            </a:pPr>
            <a:r>
              <a:rPr lang="en-US" sz="1600" dirty="0">
                <a:solidFill>
                  <a:schemeClr val="tx1">
                    <a:lumMod val="75000"/>
                    <a:lumOff val="25000"/>
                  </a:schemeClr>
                </a:solidFill>
                <a:latin typeface="Helvetica Neue Medium" charset="0"/>
              </a:rPr>
              <a:t>Search Actively - Test Properly </a:t>
            </a:r>
          </a:p>
          <a:p>
            <a:pPr marL="228600" lvl="1">
              <a:lnSpc>
                <a:spcPct val="120000"/>
              </a:lnSpc>
              <a:spcBef>
                <a:spcPts val="0"/>
              </a:spcBef>
              <a:buFontTx/>
              <a:buChar char="−"/>
            </a:pPr>
            <a:r>
              <a:rPr lang="en-US" sz="1600" dirty="0">
                <a:solidFill>
                  <a:schemeClr val="tx1">
                    <a:lumMod val="75000"/>
                    <a:lumOff val="25000"/>
                  </a:schemeClr>
                </a:solidFill>
                <a:latin typeface="Helvetica Neue Medium" charset="0"/>
              </a:rPr>
              <a:t>Delays in diagnosis contribute to the spread of TB </a:t>
            </a:r>
          </a:p>
          <a:p>
            <a:pPr marL="228600" lvl="1">
              <a:lnSpc>
                <a:spcPct val="120000"/>
              </a:lnSpc>
              <a:spcBef>
                <a:spcPts val="0"/>
              </a:spcBef>
              <a:buFontTx/>
              <a:buChar char="−"/>
            </a:pPr>
            <a:r>
              <a:rPr lang="en-US" sz="1600" dirty="0">
                <a:solidFill>
                  <a:schemeClr val="tx1">
                    <a:lumMod val="75000"/>
                    <a:lumOff val="25000"/>
                  </a:schemeClr>
                </a:solidFill>
                <a:latin typeface="Helvetica Neue Medium" charset="0"/>
              </a:rPr>
              <a:t>Targeted active case-finding finds more TB cases earlier </a:t>
            </a:r>
          </a:p>
          <a:p>
            <a:pPr marL="228600" lvl="1">
              <a:lnSpc>
                <a:spcPct val="120000"/>
              </a:lnSpc>
              <a:spcBef>
                <a:spcPts val="0"/>
              </a:spcBef>
              <a:buFontTx/>
              <a:buChar char="−"/>
            </a:pPr>
            <a:r>
              <a:rPr lang="en-US" sz="1600" dirty="0">
                <a:solidFill>
                  <a:schemeClr val="tx1">
                    <a:lumMod val="75000"/>
                    <a:lumOff val="25000"/>
                  </a:schemeClr>
                </a:solidFill>
                <a:latin typeface="Helvetica Neue Medium" charset="0"/>
              </a:rPr>
              <a:t>Active case-finding requires proper testing and diagnostic tools </a:t>
            </a:r>
          </a:p>
          <a:p>
            <a:pPr marL="228600" lvl="1">
              <a:lnSpc>
                <a:spcPct val="120000"/>
              </a:lnSpc>
              <a:spcBef>
                <a:spcPts val="0"/>
              </a:spcBef>
              <a:buFontTx/>
              <a:buChar char="−"/>
            </a:pPr>
            <a:r>
              <a:rPr lang="en-US" sz="1600" dirty="0">
                <a:solidFill>
                  <a:schemeClr val="tx1">
                    <a:lumMod val="75000"/>
                    <a:lumOff val="25000"/>
                  </a:schemeClr>
                </a:solidFill>
                <a:latin typeface="Helvetica Neue Medium" charset="0"/>
              </a:rPr>
              <a:t>Active case-finding reduces TB transmission in communities </a:t>
            </a:r>
          </a:p>
          <a:p>
            <a:pPr marL="228600" lvl="1">
              <a:lnSpc>
                <a:spcPct val="120000"/>
              </a:lnSpc>
              <a:spcBef>
                <a:spcPts val="0"/>
              </a:spcBef>
              <a:buFontTx/>
              <a:buChar char="−"/>
            </a:pPr>
            <a:r>
              <a:rPr lang="en-US" sz="1600" dirty="0">
                <a:solidFill>
                  <a:schemeClr val="tx1">
                    <a:lumMod val="75000"/>
                    <a:lumOff val="25000"/>
                  </a:schemeClr>
                </a:solidFill>
                <a:latin typeface="Helvetica Neue Medium" charset="0"/>
              </a:rPr>
              <a:t>Active case-finding can reduce the global burden of TB </a:t>
            </a:r>
          </a:p>
          <a:p>
            <a:pPr marL="0" indent="0">
              <a:buFont typeface="Arial"/>
              <a:buNone/>
            </a:pPr>
            <a:endParaRPr lang="en-US" dirty="0"/>
          </a:p>
        </p:txBody>
      </p:sp>
      <p:sp>
        <p:nvSpPr>
          <p:cNvPr id="8" name="Content Placeholder 2"/>
          <p:cNvSpPr txBox="1">
            <a:spLocks/>
          </p:cNvSpPr>
          <p:nvPr/>
        </p:nvSpPr>
        <p:spPr>
          <a:xfrm>
            <a:off x="113173" y="5817934"/>
            <a:ext cx="11722408" cy="6695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References and resources</a:t>
            </a:r>
            <a:endParaRPr lang="en-US" dirty="0"/>
          </a:p>
        </p:txBody>
      </p:sp>
    </p:spTree>
    <p:extLst>
      <p:ext uri="{BB962C8B-B14F-4D97-AF65-F5344CB8AC3E}">
        <p14:creationId xmlns:p14="http://schemas.microsoft.com/office/powerpoint/2010/main" val="106078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3200" dirty="0"/>
              <a:t>Getting to Zero Accelerator Pack</a:t>
            </a:r>
            <a:br>
              <a:rPr lang="en-US" sz="3200" dirty="0"/>
            </a:br>
            <a:r>
              <a:rPr lang="en-US" sz="2800" dirty="0">
                <a:solidFill>
                  <a:schemeClr val="bg1">
                    <a:lumMod val="50000"/>
                  </a:schemeClr>
                </a:solidFill>
              </a:rPr>
              <a:t>Introduction</a:t>
            </a:r>
          </a:p>
        </p:txBody>
      </p:sp>
      <p:sp>
        <p:nvSpPr>
          <p:cNvPr id="3" name="Content Placeholder 2"/>
          <p:cNvSpPr>
            <a:spLocks noGrp="1"/>
          </p:cNvSpPr>
          <p:nvPr>
            <p:ph idx="1"/>
          </p:nvPr>
        </p:nvSpPr>
        <p:spPr>
          <a:xfrm>
            <a:off x="1944303" y="1825625"/>
            <a:ext cx="9409496" cy="4351338"/>
          </a:xfrm>
        </p:spPr>
        <p:txBody>
          <a:bodyPr>
            <a:normAutofit/>
          </a:bodyPr>
          <a:lstStyle/>
          <a:p>
            <a:pPr marL="0" indent="0">
              <a:buNone/>
            </a:pPr>
            <a:r>
              <a:rPr lang="en-US" sz="1700" b="1" dirty="0">
                <a:latin typeface="Arial" panose="020B0604020202020204" pitchFamily="34" charset="0"/>
                <a:cs typeface="Arial" panose="020B0604020202020204" pitchFamily="34" charset="0"/>
              </a:rPr>
              <a:t>GUIDING QUESTIONS</a:t>
            </a:r>
            <a:br>
              <a:rPr lang="en-US" sz="1700" b="1"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Each component is followed by guiding questions to help applicants and reviewers consider how this approach can be used to strengthen existing programs. </a:t>
            </a: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700" b="1" dirty="0">
                <a:latin typeface="Arial" panose="020B0604020202020204" pitchFamily="34" charset="0"/>
                <a:cs typeface="Arial" panose="020B0604020202020204" pitchFamily="34" charset="0"/>
              </a:rPr>
              <a:t>GLOBAL FUND APPLICATION MATERIALS</a:t>
            </a:r>
            <a:br>
              <a:rPr lang="en-US" sz="1700" b="1"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Includes excerpts and links to Global Fund application materials throughout the text, to the different types of differentiated application materials in use during this funding cycle. </a:t>
            </a: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700" b="1" dirty="0">
                <a:latin typeface="Arial" panose="020B0604020202020204" pitchFamily="34" charset="0"/>
                <a:cs typeface="Arial" panose="020B0604020202020204" pitchFamily="34" charset="0"/>
              </a:rPr>
              <a:t>TRP LESSONS LEARNED</a:t>
            </a:r>
            <a:br>
              <a:rPr lang="en-US" sz="1700" b="1"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No explanation needed</a:t>
            </a: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700" b="1" dirty="0">
                <a:latin typeface="Arial" panose="020B0604020202020204" pitchFamily="34" charset="0"/>
                <a:cs typeface="Arial" panose="020B0604020202020204" pitchFamily="34" charset="0"/>
              </a:rPr>
              <a:t>CASE STUDIES </a:t>
            </a:r>
            <a:br>
              <a:rPr lang="en-US" sz="1700" b="1" dirty="0">
                <a:latin typeface="Arial" panose="020B0604020202020204" pitchFamily="34" charset="0"/>
                <a:cs typeface="Arial" panose="020B0604020202020204" pitchFamily="34" charset="0"/>
              </a:rPr>
            </a:br>
            <a:r>
              <a:rPr lang="en-US" sz="1700" dirty="0">
                <a:latin typeface="Arial" panose="020B0604020202020204" pitchFamily="34" charset="0"/>
                <a:cs typeface="Arial" panose="020B0604020202020204" pitchFamily="34" charset="0"/>
              </a:rPr>
              <a:t>All elements of the Search – Treat – Prevent strategy are evidence-based and proven to be effective in studies and implementation; the included examples included are “best practices” whose methods should be adapted to challenges of any specific implementation context</a:t>
            </a:r>
          </a:p>
        </p:txBody>
      </p:sp>
      <p:pic>
        <p:nvPicPr>
          <p:cNvPr id="2" name="Picture 1"/>
          <p:cNvPicPr>
            <a:picLocks noChangeAspect="1"/>
          </p:cNvPicPr>
          <p:nvPr/>
        </p:nvPicPr>
        <p:blipFill rotWithShape="1">
          <a:blip r:embed="rId2"/>
          <a:srcRect l="48750" t="39444" r="29375" b="27639"/>
          <a:stretch/>
        </p:blipFill>
        <p:spPr>
          <a:xfrm>
            <a:off x="983805" y="1825625"/>
            <a:ext cx="918258" cy="777240"/>
          </a:xfrm>
          <a:prstGeom prst="rect">
            <a:avLst/>
          </a:prstGeom>
        </p:spPr>
      </p:pic>
      <p:pic>
        <p:nvPicPr>
          <p:cNvPr id="5" name="Picture 4"/>
          <p:cNvPicPr>
            <a:picLocks noChangeAspect="1"/>
          </p:cNvPicPr>
          <p:nvPr/>
        </p:nvPicPr>
        <p:blipFill rotWithShape="1">
          <a:blip r:embed="rId3"/>
          <a:srcRect l="48951" t="47312" r="35081" b="24014"/>
          <a:stretch/>
        </p:blipFill>
        <p:spPr>
          <a:xfrm>
            <a:off x="1039686" y="2988572"/>
            <a:ext cx="769467" cy="777240"/>
          </a:xfrm>
          <a:prstGeom prst="rect">
            <a:avLst/>
          </a:prstGeom>
        </p:spPr>
      </p:pic>
      <p:sp>
        <p:nvSpPr>
          <p:cNvPr id="8" name="Rectangle: Rounded Corners 7"/>
          <p:cNvSpPr/>
          <p:nvPr/>
        </p:nvSpPr>
        <p:spPr>
          <a:xfrm>
            <a:off x="1067245" y="4149213"/>
            <a:ext cx="685800" cy="685800"/>
          </a:xfrm>
          <a:prstGeom prst="roundRect">
            <a:avLst/>
          </a:prstGeom>
          <a:solidFill>
            <a:srgbClr val="008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latin typeface="Arial" panose="020B0604020202020204" pitchFamily="34" charset="0"/>
                <a:cs typeface="Arial" panose="020B0604020202020204" pitchFamily="34" charset="0"/>
              </a:rPr>
              <a:t>TRP</a:t>
            </a:r>
          </a:p>
        </p:txBody>
      </p:sp>
      <p:pic>
        <p:nvPicPr>
          <p:cNvPr id="9" name="Picture 8"/>
          <p:cNvPicPr>
            <a:picLocks noChangeAspect="1"/>
          </p:cNvPicPr>
          <p:nvPr/>
        </p:nvPicPr>
        <p:blipFill rotWithShape="1">
          <a:blip r:embed="rId4"/>
          <a:srcRect l="61328" t="32500" r="22890" b="39498"/>
          <a:stretch/>
        </p:blipFill>
        <p:spPr>
          <a:xfrm>
            <a:off x="1020778" y="5218414"/>
            <a:ext cx="778733" cy="777240"/>
          </a:xfrm>
          <a:prstGeom prst="rect">
            <a:avLst/>
          </a:prstGeom>
        </p:spPr>
      </p:pic>
    </p:spTree>
    <p:extLst>
      <p:ext uri="{BB962C8B-B14F-4D97-AF65-F5344CB8AC3E}">
        <p14:creationId xmlns:p14="http://schemas.microsoft.com/office/powerpoint/2010/main" val="101258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Getting to Zero Accelerator Pack</a:t>
            </a:r>
            <a:br>
              <a:rPr lang="en-US" sz="3200" dirty="0"/>
            </a:br>
            <a:r>
              <a:rPr lang="en-US" sz="2800" dirty="0">
                <a:solidFill>
                  <a:schemeClr val="bg1">
                    <a:lumMod val="50000"/>
                  </a:schemeClr>
                </a:solidFill>
              </a:rPr>
              <a:t>Checklist for a comprehensive program</a:t>
            </a:r>
          </a:p>
        </p:txBody>
      </p:sp>
      <p:sp>
        <p:nvSpPr>
          <p:cNvPr id="6" name="Content Placeholder 2"/>
          <p:cNvSpPr txBox="1">
            <a:spLocks/>
          </p:cNvSpPr>
          <p:nvPr/>
        </p:nvSpPr>
        <p:spPr>
          <a:xfrm>
            <a:off x="847824" y="1563100"/>
            <a:ext cx="5808045" cy="4914901"/>
          </a:xfrm>
          <a:prstGeom prst="rect">
            <a:avLst/>
          </a:prstGeom>
        </p:spPr>
        <p:txBody>
          <a:bodyPr vert="horz" lIns="91440" tIns="45720" rIns="91440" bIns="45720" numCol="1" rtlCol="0">
            <a:normAutofit fontScale="77500" lnSpcReduction="20000"/>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200"/>
              </a:spcBef>
              <a:buFontTx/>
              <a:buChar char="□"/>
            </a:pPr>
            <a:r>
              <a:rPr lang="en-US" sz="2200" dirty="0"/>
              <a:t>Diagnose untreated TB patients in a timely way</a:t>
            </a:r>
          </a:p>
          <a:p>
            <a:pPr lvl="1">
              <a:lnSpc>
                <a:spcPct val="120000"/>
              </a:lnSpc>
              <a:spcBef>
                <a:spcPts val="200"/>
              </a:spcBef>
              <a:buFontTx/>
              <a:buChar char="□"/>
            </a:pPr>
            <a:r>
              <a:rPr lang="en-US" sz="2200" dirty="0"/>
              <a:t>Educate the population on TB symptoms</a:t>
            </a:r>
          </a:p>
          <a:p>
            <a:pPr lvl="1">
              <a:lnSpc>
                <a:spcPct val="120000"/>
              </a:lnSpc>
              <a:spcBef>
                <a:spcPts val="200"/>
              </a:spcBef>
              <a:buFontTx/>
              <a:buChar char="□"/>
            </a:pPr>
            <a:r>
              <a:rPr lang="en-US" sz="2200" dirty="0"/>
              <a:t>Ensure universal access to care</a:t>
            </a:r>
          </a:p>
          <a:p>
            <a:pPr lvl="1">
              <a:lnSpc>
                <a:spcPct val="120000"/>
              </a:lnSpc>
              <a:buFontTx/>
              <a:buChar char="□"/>
            </a:pPr>
            <a:endParaRPr lang="en-US" sz="2100" dirty="0"/>
          </a:p>
          <a:p>
            <a:pPr>
              <a:lnSpc>
                <a:spcPct val="120000"/>
              </a:lnSpc>
              <a:spcBef>
                <a:spcPts val="200"/>
              </a:spcBef>
              <a:buFontTx/>
              <a:buChar char="□"/>
            </a:pPr>
            <a:r>
              <a:rPr lang="en-US" sz="2200" dirty="0"/>
              <a:t>Put in place an active case-finding strategy to find more people with TB earlier</a:t>
            </a:r>
          </a:p>
          <a:p>
            <a:pPr lvl="1">
              <a:lnSpc>
                <a:spcPct val="120000"/>
              </a:lnSpc>
              <a:spcBef>
                <a:spcPts val="200"/>
              </a:spcBef>
              <a:buFontTx/>
              <a:buChar char="□"/>
            </a:pPr>
            <a:r>
              <a:rPr lang="en-US" sz="2200" dirty="0"/>
              <a:t>Employ a targeted active case-finding strategy to focus on key populations and groups with high exposure, such as:</a:t>
            </a:r>
          </a:p>
          <a:p>
            <a:pPr lvl="2">
              <a:lnSpc>
                <a:spcPct val="120000"/>
              </a:lnSpc>
              <a:spcBef>
                <a:spcPts val="200"/>
              </a:spcBef>
              <a:buFontTx/>
              <a:buChar char="□"/>
            </a:pPr>
            <a:r>
              <a:rPr lang="en-US" sz="2200" dirty="0"/>
              <a:t>Contacts of people who have TB, including children</a:t>
            </a:r>
          </a:p>
          <a:p>
            <a:pPr lvl="2">
              <a:lnSpc>
                <a:spcPct val="120000"/>
              </a:lnSpc>
              <a:spcBef>
                <a:spcPts val="200"/>
              </a:spcBef>
              <a:buFontTx/>
              <a:buChar char="□"/>
            </a:pPr>
            <a:r>
              <a:rPr lang="en-US" sz="2200" dirty="0"/>
              <a:t>People living with HIV</a:t>
            </a:r>
          </a:p>
          <a:p>
            <a:pPr lvl="2">
              <a:lnSpc>
                <a:spcPct val="120000"/>
              </a:lnSpc>
              <a:spcBef>
                <a:spcPts val="200"/>
              </a:spcBef>
              <a:buFontTx/>
              <a:buChar char="□"/>
            </a:pPr>
            <a:r>
              <a:rPr lang="en-US" sz="2200" dirty="0"/>
              <a:t>People who seek care at health facilities in areas where TB is prevalent</a:t>
            </a:r>
          </a:p>
          <a:p>
            <a:pPr lvl="2">
              <a:lnSpc>
                <a:spcPct val="120000"/>
              </a:lnSpc>
              <a:spcBef>
                <a:spcPts val="200"/>
              </a:spcBef>
              <a:buFontTx/>
              <a:buChar char="□"/>
            </a:pPr>
            <a:r>
              <a:rPr lang="en-US" sz="2200" dirty="0"/>
              <a:t>Other populations based on local epidemiologic data</a:t>
            </a:r>
          </a:p>
          <a:p>
            <a:pPr marL="0" indent="0">
              <a:lnSpc>
                <a:spcPct val="120000"/>
              </a:lnSpc>
              <a:buFont typeface="Arial"/>
              <a:buNone/>
            </a:pPr>
            <a:endParaRPr lang="en-US" dirty="0"/>
          </a:p>
        </p:txBody>
      </p:sp>
      <p:pic>
        <p:nvPicPr>
          <p:cNvPr id="7" name="Picture 6"/>
          <p:cNvPicPr>
            <a:picLocks noChangeAspect="1"/>
          </p:cNvPicPr>
          <p:nvPr/>
        </p:nvPicPr>
        <p:blipFill rotWithShape="1">
          <a:blip r:embed="rId3"/>
          <a:srcRect l="30474" t="17825" r="29184" b="11157"/>
          <a:stretch/>
        </p:blipFill>
        <p:spPr>
          <a:xfrm>
            <a:off x="8686800" y="457200"/>
            <a:ext cx="1665169" cy="1648877"/>
          </a:xfrm>
          <a:prstGeom prst="rect">
            <a:avLst/>
          </a:prstGeom>
        </p:spPr>
      </p:pic>
      <p:sp>
        <p:nvSpPr>
          <p:cNvPr id="8" name="Content Placeholder 2"/>
          <p:cNvSpPr txBox="1">
            <a:spLocks/>
          </p:cNvSpPr>
          <p:nvPr/>
        </p:nvSpPr>
        <p:spPr>
          <a:xfrm>
            <a:off x="6785810" y="2706905"/>
            <a:ext cx="4904873" cy="328000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200"/>
              </a:spcBef>
              <a:buFontTx/>
              <a:buChar char="□"/>
            </a:pPr>
            <a:r>
              <a:rPr lang="en-US" sz="1700" dirty="0"/>
              <a:t>Employ proper testing and diagnostic tools to support active case-finding</a:t>
            </a:r>
          </a:p>
          <a:p>
            <a:pPr lvl="1">
              <a:lnSpc>
                <a:spcPct val="100000"/>
              </a:lnSpc>
              <a:spcBef>
                <a:spcPts val="200"/>
              </a:spcBef>
              <a:buFontTx/>
              <a:buChar char="□"/>
            </a:pPr>
            <a:r>
              <a:rPr lang="en-US" sz="1700" dirty="0"/>
              <a:t>Move away from reliance on sputum smear microscopy</a:t>
            </a:r>
          </a:p>
          <a:p>
            <a:pPr lvl="1">
              <a:lnSpc>
                <a:spcPct val="100000"/>
              </a:lnSpc>
              <a:spcBef>
                <a:spcPts val="200"/>
              </a:spcBef>
              <a:buFontTx/>
              <a:buChar char="□"/>
            </a:pPr>
            <a:r>
              <a:rPr lang="en-US" sz="1700" dirty="0"/>
              <a:t>Move toward using more sensitive diagnostic tools such as:</a:t>
            </a:r>
          </a:p>
          <a:p>
            <a:pPr lvl="1">
              <a:lnSpc>
                <a:spcPct val="100000"/>
              </a:lnSpc>
              <a:spcBef>
                <a:spcPts val="200"/>
              </a:spcBef>
              <a:buFontTx/>
              <a:buChar char="□"/>
            </a:pPr>
            <a:r>
              <a:rPr lang="en-US" sz="1700" dirty="0"/>
              <a:t>Radiography (chest x-ray)</a:t>
            </a:r>
          </a:p>
          <a:p>
            <a:pPr lvl="1">
              <a:lnSpc>
                <a:spcPct val="100000"/>
              </a:lnSpc>
              <a:spcBef>
                <a:spcPts val="200"/>
              </a:spcBef>
              <a:buFontTx/>
              <a:buChar char="□"/>
            </a:pPr>
            <a:r>
              <a:rPr lang="en-US" sz="1700" dirty="0" err="1"/>
              <a:t>Mycobacteriological</a:t>
            </a:r>
            <a:r>
              <a:rPr lang="en-US" sz="1700" dirty="0"/>
              <a:t> culture</a:t>
            </a:r>
          </a:p>
          <a:p>
            <a:pPr lvl="1">
              <a:lnSpc>
                <a:spcPct val="100000"/>
              </a:lnSpc>
              <a:spcBef>
                <a:spcPts val="200"/>
              </a:spcBef>
              <a:buFontTx/>
              <a:buChar char="□"/>
            </a:pPr>
            <a:r>
              <a:rPr lang="en-US" sz="1700" dirty="0"/>
              <a:t>Molecular diagnostic tests (such as the </a:t>
            </a:r>
            <a:r>
              <a:rPr lang="en-US" sz="1700" dirty="0" err="1"/>
              <a:t>Xpert</a:t>
            </a:r>
            <a:r>
              <a:rPr lang="en-US" sz="1700" dirty="0"/>
              <a:t> MTB/RIF test)</a:t>
            </a:r>
          </a:p>
          <a:p>
            <a:pPr lvl="1">
              <a:lnSpc>
                <a:spcPct val="100000"/>
              </a:lnSpc>
              <a:spcBef>
                <a:spcPts val="200"/>
              </a:spcBef>
              <a:buFontTx/>
              <a:buChar char="□"/>
            </a:pPr>
            <a:r>
              <a:rPr lang="en-US" sz="1700" dirty="0"/>
              <a:t>Clinical algorithms</a:t>
            </a:r>
          </a:p>
          <a:p>
            <a:pPr marL="0" indent="0">
              <a:lnSpc>
                <a:spcPct val="120000"/>
              </a:lnSpc>
              <a:buFont typeface="Arial"/>
              <a:buNone/>
            </a:pPr>
            <a:endParaRPr lang="en-US" dirty="0"/>
          </a:p>
          <a:p>
            <a:pPr marL="0" indent="0">
              <a:lnSpc>
                <a:spcPct val="120000"/>
              </a:lnSpc>
              <a:buFont typeface="Arial"/>
              <a:buNone/>
            </a:pPr>
            <a:endParaRPr lang="en-US" dirty="0"/>
          </a:p>
          <a:p>
            <a:pPr marL="0" indent="0">
              <a:lnSpc>
                <a:spcPct val="120000"/>
              </a:lnSpc>
              <a:buFont typeface="Arial"/>
              <a:buNone/>
            </a:pPr>
            <a:endParaRPr lang="en-US" dirty="0"/>
          </a:p>
        </p:txBody>
      </p:sp>
      <p:sp>
        <p:nvSpPr>
          <p:cNvPr id="9" name="Rectangle: Rounded Corners 8"/>
          <p:cNvSpPr/>
          <p:nvPr/>
        </p:nvSpPr>
        <p:spPr>
          <a:xfrm rot="16200000">
            <a:off x="-736015" y="695516"/>
            <a:ext cx="1828800" cy="684029"/>
          </a:xfrm>
          <a:prstGeom prst="roundRect">
            <a:avLst/>
          </a:prstGeom>
          <a:solidFill>
            <a:srgbClr val="DE7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Search</a:t>
            </a:r>
          </a:p>
        </p:txBody>
      </p:sp>
    </p:spTree>
    <p:extLst>
      <p:ext uri="{BB962C8B-B14F-4D97-AF65-F5344CB8AC3E}">
        <p14:creationId xmlns:p14="http://schemas.microsoft.com/office/powerpoint/2010/main" val="15804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Getting to Zero Accelerator Pack</a:t>
            </a:r>
            <a:br>
              <a:rPr lang="en-US" sz="3200" dirty="0"/>
            </a:br>
            <a:r>
              <a:rPr lang="en-US" sz="2800" dirty="0">
                <a:solidFill>
                  <a:schemeClr val="bg1">
                    <a:lumMod val="50000"/>
                  </a:schemeClr>
                </a:solidFill>
              </a:rPr>
              <a:t>Checklist for a comprehensive program</a:t>
            </a:r>
          </a:p>
        </p:txBody>
      </p:sp>
      <p:sp>
        <p:nvSpPr>
          <p:cNvPr id="6" name="Content Placeholder 2"/>
          <p:cNvSpPr txBox="1">
            <a:spLocks/>
          </p:cNvSpPr>
          <p:nvPr/>
        </p:nvSpPr>
        <p:spPr>
          <a:xfrm>
            <a:off x="838199" y="1607836"/>
            <a:ext cx="6332621" cy="4789607"/>
          </a:xfrm>
          <a:prstGeom prst="rect">
            <a:avLst/>
          </a:prstGeom>
        </p:spPr>
        <p:txBody>
          <a:bodyPr vert="horz" lIns="91440" tIns="45720" rIns="91440" bIns="45720" numCol="1" rtlCol="0">
            <a:normAutofit fontScale="40000" lnSpcReduction="20000"/>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200"/>
              </a:spcBef>
              <a:buFontTx/>
              <a:buChar char="□"/>
            </a:pPr>
            <a:r>
              <a:rPr lang="en-US" sz="4300" dirty="0"/>
              <a:t>Provide effective, evidence-based treatment for all TB cases</a:t>
            </a:r>
          </a:p>
          <a:p>
            <a:pPr lvl="1">
              <a:lnSpc>
                <a:spcPct val="120000"/>
              </a:lnSpc>
              <a:spcBef>
                <a:spcPts val="200"/>
              </a:spcBef>
              <a:buFontTx/>
              <a:buChar char="□"/>
            </a:pPr>
            <a:r>
              <a:rPr lang="en-US" sz="4300" dirty="0"/>
              <a:t>Reduce delays between diagnosis and treatment</a:t>
            </a:r>
          </a:p>
          <a:p>
            <a:pPr lvl="1">
              <a:lnSpc>
                <a:spcPct val="120000"/>
              </a:lnSpc>
              <a:spcBef>
                <a:spcPts val="200"/>
              </a:spcBef>
              <a:buFontTx/>
              <a:buChar char="□"/>
            </a:pPr>
            <a:endParaRPr lang="en-US" sz="3600" dirty="0"/>
          </a:p>
          <a:p>
            <a:pPr>
              <a:lnSpc>
                <a:spcPct val="120000"/>
              </a:lnSpc>
              <a:spcBef>
                <a:spcPts val="200"/>
              </a:spcBef>
              <a:buFontTx/>
              <a:buChar char="□"/>
            </a:pPr>
            <a:r>
              <a:rPr lang="en-US" sz="4300" dirty="0"/>
              <a:t>Implement widespread testing for drug resistance </a:t>
            </a:r>
          </a:p>
          <a:p>
            <a:pPr lvl="1">
              <a:lnSpc>
                <a:spcPct val="120000"/>
              </a:lnSpc>
              <a:spcBef>
                <a:spcPts val="200"/>
              </a:spcBef>
              <a:buFontTx/>
              <a:buChar char="□"/>
            </a:pPr>
            <a:r>
              <a:rPr lang="en-US" sz="4300" dirty="0"/>
              <a:t>Implement drug resistance testing prior to beginning standard first-line drug regimens</a:t>
            </a:r>
          </a:p>
          <a:p>
            <a:pPr lvl="1">
              <a:lnSpc>
                <a:spcPct val="120000"/>
              </a:lnSpc>
              <a:spcBef>
                <a:spcPts val="200"/>
              </a:spcBef>
              <a:buFontTx/>
              <a:buChar char="□"/>
            </a:pPr>
            <a:r>
              <a:rPr lang="en-US" sz="4300" dirty="0"/>
              <a:t>Ensure national guidelines cover standardized risk criteria to guide decisions about treatment for drug-resistant TB in cases where tests for drug resistance are unavailable or test results are pending</a:t>
            </a:r>
          </a:p>
          <a:p>
            <a:pPr lvl="1">
              <a:lnSpc>
                <a:spcPct val="120000"/>
              </a:lnSpc>
              <a:spcBef>
                <a:spcPts val="200"/>
              </a:spcBef>
              <a:buFontTx/>
              <a:buChar char="□"/>
            </a:pPr>
            <a:endParaRPr lang="en-US" sz="4300" dirty="0"/>
          </a:p>
          <a:p>
            <a:pPr>
              <a:lnSpc>
                <a:spcPct val="120000"/>
              </a:lnSpc>
              <a:spcBef>
                <a:spcPts val="200"/>
              </a:spcBef>
              <a:buFontTx/>
              <a:buChar char="□"/>
            </a:pPr>
            <a:r>
              <a:rPr lang="en-US" sz="4300" dirty="0"/>
              <a:t>Strengthening health systems can reduce treatment delays</a:t>
            </a:r>
          </a:p>
          <a:p>
            <a:pPr lvl="1">
              <a:lnSpc>
                <a:spcPct val="120000"/>
              </a:lnSpc>
              <a:spcBef>
                <a:spcPts val="200"/>
              </a:spcBef>
              <a:buFontTx/>
              <a:buChar char="□"/>
            </a:pPr>
            <a:r>
              <a:rPr lang="en-US" sz="4300" dirty="0"/>
              <a:t>Ensure all clinics are able to collect accurate contact information for patients ate first diagnostic vision</a:t>
            </a:r>
          </a:p>
          <a:p>
            <a:pPr lvl="1">
              <a:lnSpc>
                <a:spcPct val="120000"/>
              </a:lnSpc>
              <a:spcBef>
                <a:spcPts val="200"/>
              </a:spcBef>
              <a:buFontTx/>
              <a:buChar char="□"/>
            </a:pPr>
            <a:r>
              <a:rPr lang="en-US" sz="4300" dirty="0"/>
              <a:t>Support health facilities to optimize the process of receiving, accessing and communicating results to patients</a:t>
            </a:r>
            <a:endParaRPr lang="en-US" dirty="0"/>
          </a:p>
        </p:txBody>
      </p:sp>
      <p:sp>
        <p:nvSpPr>
          <p:cNvPr id="7" name="Content Placeholder 2"/>
          <p:cNvSpPr txBox="1">
            <a:spLocks/>
          </p:cNvSpPr>
          <p:nvPr/>
        </p:nvSpPr>
        <p:spPr>
          <a:xfrm>
            <a:off x="7257450" y="2310478"/>
            <a:ext cx="4636694" cy="3778955"/>
          </a:xfrm>
          <a:prstGeom prst="rect">
            <a:avLst/>
          </a:prstGeom>
        </p:spPr>
        <p:txBody>
          <a:bodyPr vert="horz" lIns="91440" tIns="45720" rIns="91440" bIns="45720" numCol="1" rtlCol="0">
            <a:normAutofit fontScale="40000" lnSpcReduction="20000"/>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200"/>
              </a:spcBef>
              <a:buFontTx/>
              <a:buChar char="□"/>
            </a:pPr>
            <a:r>
              <a:rPr lang="en-US" sz="4300" dirty="0"/>
              <a:t>Support patients throughout treatment</a:t>
            </a:r>
          </a:p>
          <a:p>
            <a:pPr lvl="1">
              <a:lnSpc>
                <a:spcPct val="120000"/>
              </a:lnSpc>
              <a:spcBef>
                <a:spcPts val="200"/>
              </a:spcBef>
              <a:buFontTx/>
              <a:buChar char="□"/>
            </a:pPr>
            <a:r>
              <a:rPr lang="en-US" sz="4300" dirty="0"/>
              <a:t>Follow up actively with people who do not start treatment </a:t>
            </a:r>
          </a:p>
          <a:p>
            <a:pPr lvl="1">
              <a:lnSpc>
                <a:spcPct val="120000"/>
              </a:lnSpc>
              <a:spcBef>
                <a:spcPts val="200"/>
              </a:spcBef>
              <a:buFontTx/>
              <a:buChar char="□"/>
            </a:pPr>
            <a:r>
              <a:rPr lang="en-US" sz="4300" dirty="0"/>
              <a:t>Provide incentives and enablers for patients to start treatment </a:t>
            </a:r>
          </a:p>
          <a:p>
            <a:pPr lvl="1">
              <a:lnSpc>
                <a:spcPct val="120000"/>
              </a:lnSpc>
              <a:spcBef>
                <a:spcPts val="200"/>
              </a:spcBef>
              <a:buFontTx/>
              <a:buChar char="□"/>
            </a:pPr>
            <a:r>
              <a:rPr lang="en-US" sz="4300" dirty="0"/>
              <a:t>Monitor patients during treatment </a:t>
            </a:r>
          </a:p>
          <a:p>
            <a:pPr lvl="1">
              <a:lnSpc>
                <a:spcPct val="120000"/>
              </a:lnSpc>
              <a:spcBef>
                <a:spcPts val="200"/>
              </a:spcBef>
              <a:buFontTx/>
              <a:buChar char="□"/>
            </a:pPr>
            <a:r>
              <a:rPr lang="en-US" sz="4300" dirty="0"/>
              <a:t>Provide transportation assistance and/or food assistance as needed </a:t>
            </a:r>
          </a:p>
          <a:p>
            <a:pPr lvl="1">
              <a:lnSpc>
                <a:spcPct val="120000"/>
              </a:lnSpc>
              <a:spcBef>
                <a:spcPts val="200"/>
              </a:spcBef>
              <a:buFontTx/>
              <a:buChar char="□"/>
            </a:pPr>
            <a:r>
              <a:rPr lang="en-US" sz="4300" dirty="0"/>
              <a:t>Provide social support through treatment supporters and patient support networks </a:t>
            </a:r>
          </a:p>
          <a:p>
            <a:pPr lvl="1">
              <a:lnSpc>
                <a:spcPct val="120000"/>
              </a:lnSpc>
              <a:spcBef>
                <a:spcPts val="200"/>
              </a:spcBef>
              <a:buFontTx/>
              <a:buChar char="□"/>
            </a:pPr>
            <a:r>
              <a:rPr lang="en-US" sz="4300" dirty="0"/>
              <a:t>Provide cash transfers to patients and/or their families</a:t>
            </a:r>
          </a:p>
          <a:p>
            <a:pPr marL="0" indent="0">
              <a:lnSpc>
                <a:spcPct val="120000"/>
              </a:lnSpc>
              <a:spcBef>
                <a:spcPts val="200"/>
              </a:spcBef>
              <a:buFont typeface="Arial"/>
              <a:buNone/>
            </a:pPr>
            <a:endParaRPr lang="en-US" dirty="0"/>
          </a:p>
          <a:p>
            <a:pPr marL="0" indent="0">
              <a:lnSpc>
                <a:spcPct val="120000"/>
              </a:lnSpc>
              <a:spcBef>
                <a:spcPts val="200"/>
              </a:spcBef>
              <a:buFont typeface="Arial"/>
              <a:buNone/>
            </a:pPr>
            <a:endParaRPr lang="en-US" dirty="0"/>
          </a:p>
        </p:txBody>
      </p:sp>
      <p:pic>
        <p:nvPicPr>
          <p:cNvPr id="8" name="Picture 7"/>
          <p:cNvPicPr>
            <a:picLocks noChangeAspect="1"/>
          </p:cNvPicPr>
          <p:nvPr/>
        </p:nvPicPr>
        <p:blipFill rotWithShape="1">
          <a:blip r:embed="rId3"/>
          <a:srcRect l="30079" t="17965" r="29342" b="10035"/>
          <a:stretch/>
        </p:blipFill>
        <p:spPr>
          <a:xfrm>
            <a:off x="8686800" y="457200"/>
            <a:ext cx="1649129" cy="1645920"/>
          </a:xfrm>
          <a:prstGeom prst="rect">
            <a:avLst/>
          </a:prstGeom>
        </p:spPr>
      </p:pic>
      <p:sp>
        <p:nvSpPr>
          <p:cNvPr id="9" name="Rectangle: Rounded Corners 8"/>
          <p:cNvSpPr/>
          <p:nvPr/>
        </p:nvSpPr>
        <p:spPr>
          <a:xfrm rot="16200000">
            <a:off x="-736015" y="685891"/>
            <a:ext cx="1828800" cy="684029"/>
          </a:xfrm>
          <a:prstGeom prst="roundRect">
            <a:avLst/>
          </a:prstGeom>
          <a:solidFill>
            <a:srgbClr val="881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Treat</a:t>
            </a:r>
          </a:p>
        </p:txBody>
      </p:sp>
    </p:spTree>
    <p:extLst>
      <p:ext uri="{BB962C8B-B14F-4D97-AF65-F5344CB8AC3E}">
        <p14:creationId xmlns:p14="http://schemas.microsoft.com/office/powerpoint/2010/main" val="215859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Getting to Zero Accelerator Pack</a:t>
            </a:r>
            <a:br>
              <a:rPr lang="en-US" sz="3200" dirty="0"/>
            </a:br>
            <a:r>
              <a:rPr lang="en-US" sz="2800" dirty="0">
                <a:solidFill>
                  <a:schemeClr val="bg1">
                    <a:lumMod val="50000"/>
                  </a:schemeClr>
                </a:solidFill>
              </a:rPr>
              <a:t>Checklist for a comprehensive program</a:t>
            </a:r>
          </a:p>
        </p:txBody>
      </p:sp>
      <p:sp>
        <p:nvSpPr>
          <p:cNvPr id="6" name="Content Placeholder 2"/>
          <p:cNvSpPr txBox="1">
            <a:spLocks/>
          </p:cNvSpPr>
          <p:nvPr/>
        </p:nvSpPr>
        <p:spPr>
          <a:xfrm>
            <a:off x="838200" y="1774858"/>
            <a:ext cx="5439902" cy="432755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200"/>
              </a:spcBef>
              <a:buFontTx/>
              <a:buChar char="□"/>
            </a:pPr>
            <a:r>
              <a:rPr lang="en-US" sz="1700" dirty="0"/>
              <a:t>Protect people from exposure to prevent future TB cases</a:t>
            </a:r>
          </a:p>
          <a:p>
            <a:pPr lvl="1">
              <a:lnSpc>
                <a:spcPct val="100000"/>
              </a:lnSpc>
              <a:spcBef>
                <a:spcPts val="200"/>
              </a:spcBef>
              <a:buFontTx/>
              <a:buChar char="□"/>
            </a:pPr>
            <a:r>
              <a:rPr lang="en-US" sz="1700" dirty="0"/>
              <a:t>Ensure a robust airborne infection control strategy is in place for health facilities as well as for other congregate settings in high-burden areas</a:t>
            </a:r>
          </a:p>
          <a:p>
            <a:pPr lvl="1">
              <a:lnSpc>
                <a:spcPct val="100000"/>
              </a:lnSpc>
              <a:spcBef>
                <a:spcPts val="200"/>
              </a:spcBef>
              <a:buFontTx/>
              <a:buChar char="□"/>
            </a:pPr>
            <a:endParaRPr lang="en-US" sz="1700" dirty="0"/>
          </a:p>
          <a:p>
            <a:pPr>
              <a:lnSpc>
                <a:spcPct val="100000"/>
              </a:lnSpc>
              <a:spcBef>
                <a:spcPts val="200"/>
              </a:spcBef>
              <a:buFontTx/>
              <a:buChar char="□"/>
            </a:pPr>
            <a:r>
              <a:rPr lang="en-US" sz="1700" dirty="0"/>
              <a:t>Treat high-risk groups with preventative therapy to reduce new TB cases</a:t>
            </a:r>
          </a:p>
          <a:p>
            <a:pPr lvl="1">
              <a:lnSpc>
                <a:spcPct val="100000"/>
              </a:lnSpc>
              <a:spcBef>
                <a:spcPts val="200"/>
              </a:spcBef>
              <a:buFontTx/>
              <a:buChar char="□"/>
            </a:pPr>
            <a:r>
              <a:rPr lang="en-US" sz="1700" dirty="0"/>
              <a:t>Define high-risk groups and test for TB infection, and treat TB infection with appropriate preventative therapy</a:t>
            </a:r>
          </a:p>
          <a:p>
            <a:pPr marL="0" indent="0">
              <a:lnSpc>
                <a:spcPct val="120000"/>
              </a:lnSpc>
              <a:spcBef>
                <a:spcPts val="200"/>
              </a:spcBef>
              <a:buFont typeface="Arial"/>
              <a:buNone/>
            </a:pPr>
            <a:endParaRPr lang="en-US" dirty="0"/>
          </a:p>
          <a:p>
            <a:pPr marL="0" indent="0">
              <a:lnSpc>
                <a:spcPct val="120000"/>
              </a:lnSpc>
              <a:spcBef>
                <a:spcPts val="200"/>
              </a:spcBef>
              <a:buFont typeface="Arial"/>
              <a:buNone/>
            </a:pPr>
            <a:endParaRPr lang="en-US" dirty="0"/>
          </a:p>
          <a:p>
            <a:pPr marL="0" indent="0">
              <a:lnSpc>
                <a:spcPct val="120000"/>
              </a:lnSpc>
              <a:spcBef>
                <a:spcPts val="200"/>
              </a:spcBef>
              <a:buFont typeface="Arial"/>
              <a:buNone/>
            </a:pPr>
            <a:endParaRPr lang="en-US" dirty="0"/>
          </a:p>
        </p:txBody>
      </p:sp>
      <p:sp>
        <p:nvSpPr>
          <p:cNvPr id="7" name="Content Placeholder 2"/>
          <p:cNvSpPr txBox="1">
            <a:spLocks/>
          </p:cNvSpPr>
          <p:nvPr/>
        </p:nvSpPr>
        <p:spPr>
          <a:xfrm>
            <a:off x="6163801" y="2135787"/>
            <a:ext cx="5314951" cy="451938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200"/>
              </a:spcBef>
              <a:buFontTx/>
              <a:buChar char="□"/>
            </a:pPr>
            <a:r>
              <a:rPr lang="en-US" sz="1700" dirty="0"/>
              <a:t>Implement shorter preventive therapy regimens to reduce the treatment burden of drug-susceptible and drug-resistant TB</a:t>
            </a:r>
          </a:p>
          <a:p>
            <a:pPr lvl="1">
              <a:lnSpc>
                <a:spcPct val="120000"/>
              </a:lnSpc>
              <a:spcBef>
                <a:spcPts val="200"/>
              </a:spcBef>
              <a:buFontTx/>
              <a:buChar char="□"/>
            </a:pPr>
            <a:r>
              <a:rPr lang="en-US" sz="1700" dirty="0"/>
              <a:t>Use shorter preventative therapy regimens to minimize the length of treatment and potential side effects</a:t>
            </a:r>
          </a:p>
          <a:p>
            <a:pPr>
              <a:lnSpc>
                <a:spcPct val="100000"/>
              </a:lnSpc>
              <a:spcBef>
                <a:spcPts val="200"/>
              </a:spcBef>
              <a:buFontTx/>
              <a:buChar char="□"/>
            </a:pPr>
            <a:r>
              <a:rPr lang="en-US" sz="1700" dirty="0"/>
              <a:t>Consider mass preventive therapy for certain high-burden populations to have a broad impact</a:t>
            </a:r>
          </a:p>
          <a:p>
            <a:pPr lvl="1">
              <a:lnSpc>
                <a:spcPct val="120000"/>
              </a:lnSpc>
              <a:spcBef>
                <a:spcPts val="200"/>
              </a:spcBef>
              <a:buFontTx/>
              <a:buChar char="□"/>
            </a:pPr>
            <a:r>
              <a:rPr lang="en-US" sz="1700" dirty="0"/>
              <a:t>Use preventive therapy in low and high-income countries as a cost-effective means of having a large population-level impact to TB burden and the amount spent on costly and ineffective TB control programs</a:t>
            </a:r>
          </a:p>
        </p:txBody>
      </p:sp>
      <p:pic>
        <p:nvPicPr>
          <p:cNvPr id="8" name="Picture 7"/>
          <p:cNvPicPr>
            <a:picLocks noChangeAspect="1"/>
          </p:cNvPicPr>
          <p:nvPr/>
        </p:nvPicPr>
        <p:blipFill rotWithShape="1">
          <a:blip r:embed="rId3"/>
          <a:srcRect l="29922" t="18386" r="29105" b="9333"/>
          <a:stretch/>
        </p:blipFill>
        <p:spPr>
          <a:xfrm>
            <a:off x="8686800" y="457200"/>
            <a:ext cx="1658703" cy="1645920"/>
          </a:xfrm>
          <a:prstGeom prst="rect">
            <a:avLst/>
          </a:prstGeom>
        </p:spPr>
      </p:pic>
      <p:sp>
        <p:nvSpPr>
          <p:cNvPr id="9" name="Rectangle: Rounded Corners 8"/>
          <p:cNvSpPr/>
          <p:nvPr/>
        </p:nvSpPr>
        <p:spPr>
          <a:xfrm rot="16200000">
            <a:off x="-736015" y="685891"/>
            <a:ext cx="1828800" cy="684029"/>
          </a:xfrm>
          <a:prstGeom prst="roundRect">
            <a:avLst/>
          </a:prstGeom>
          <a:solidFill>
            <a:srgbClr val="5E8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Prevent</a:t>
            </a:r>
          </a:p>
        </p:txBody>
      </p:sp>
    </p:spTree>
    <p:extLst>
      <p:ext uri="{BB962C8B-B14F-4D97-AF65-F5344CB8AC3E}">
        <p14:creationId xmlns:p14="http://schemas.microsoft.com/office/powerpoint/2010/main" val="1260562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Getting to Zero Accelerator Pack</a:t>
            </a:r>
            <a:br>
              <a:rPr lang="en-US" sz="3200" dirty="0"/>
            </a:br>
            <a:r>
              <a:rPr lang="en-US" sz="2800" dirty="0">
                <a:solidFill>
                  <a:schemeClr val="bg1">
                    <a:lumMod val="50000"/>
                  </a:schemeClr>
                </a:solidFill>
              </a:rPr>
              <a:t>Delays in diagnosis contribute to the spread of TB </a:t>
            </a:r>
          </a:p>
        </p:txBody>
      </p:sp>
      <p:sp>
        <p:nvSpPr>
          <p:cNvPr id="5" name="Content Placeholder 2"/>
          <p:cNvSpPr txBox="1">
            <a:spLocks/>
          </p:cNvSpPr>
          <p:nvPr/>
        </p:nvSpPr>
        <p:spPr>
          <a:xfrm>
            <a:off x="838200" y="1836534"/>
            <a:ext cx="4638575" cy="42562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lang="en-US" sz="2800" kern="1200" dirty="0" smtClean="0">
                <a:solidFill>
                  <a:schemeClr val="tx1">
                    <a:lumMod val="75000"/>
                    <a:lumOff val="25000"/>
                  </a:schemeClr>
                </a:solidFill>
                <a:latin typeface="Helvetica Neue Medium" charset="0"/>
                <a:ea typeface="Helvetica Neue Medium" charset="0"/>
                <a:cs typeface="Helvetica Neue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Light"/>
                <a:ea typeface="+mn-ea"/>
                <a:cs typeface="Helvetica Neue Light"/>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Light"/>
                <a:ea typeface="+mn-ea"/>
                <a:cs typeface="Helvetica Neue Light"/>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Light"/>
                <a:ea typeface="+mn-ea"/>
                <a:cs typeface="Helvetica Neue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73138" indent="-285750">
              <a:buFont typeface="Arial" panose="020B0604020202020204" pitchFamily="34" charset="0"/>
              <a:buChar char="•"/>
            </a:pPr>
            <a:r>
              <a:rPr lang="en-US" sz="1700" b="1" dirty="0">
                <a:latin typeface="Arial" panose="020B0604020202020204" pitchFamily="34" charset="0"/>
                <a:cs typeface="Arial" panose="020B0604020202020204" pitchFamily="34" charset="0"/>
              </a:rPr>
              <a:t>GUIDING QUESTIONS</a:t>
            </a:r>
            <a:br>
              <a:rPr lang="en-US" sz="1700" b="1" dirty="0">
                <a:latin typeface="Arial" panose="020B0604020202020204" pitchFamily="34" charset="0"/>
                <a:cs typeface="Arial" panose="020B0604020202020204" pitchFamily="34" charset="0"/>
              </a:rPr>
            </a:br>
            <a:endParaRPr lang="en-US" sz="1700" b="1" dirty="0">
              <a:latin typeface="Arial" panose="020B0604020202020204" pitchFamily="34" charset="0"/>
              <a:cs typeface="Arial" panose="020B0604020202020204" pitchFamily="34" charset="0"/>
            </a:endParaRPr>
          </a:p>
          <a:p>
            <a:pPr marL="1146175">
              <a:spcBef>
                <a:spcPts val="20"/>
              </a:spcBef>
            </a:pPr>
            <a:r>
              <a:rPr lang="en-US" sz="1400" dirty="0"/>
              <a:t>To date, what efforts have been made to better understand a patient’s path from diagnosis to treatment completion? </a:t>
            </a:r>
          </a:p>
          <a:p>
            <a:pPr>
              <a:lnSpc>
                <a:spcPct val="100000"/>
              </a:lnSpc>
              <a:spcBef>
                <a:spcPts val="20"/>
              </a:spcBef>
            </a:pPr>
            <a:r>
              <a:rPr lang="en-US" sz="1400" dirty="0"/>
              <a:t>What diagnostics tools are currently being used for TB? Have these tools been updated recently as a part of a wider initiative to promote prompt and correct diagnosis? Have there been any initiatives from either a municipal coalition or a national strategy to incorporate new diagnostic tools or algorithms for TB?</a:t>
            </a:r>
          </a:p>
          <a:p>
            <a:pPr>
              <a:lnSpc>
                <a:spcPct val="100000"/>
              </a:lnSpc>
              <a:spcBef>
                <a:spcPts val="20"/>
              </a:spcBef>
            </a:pPr>
            <a:r>
              <a:rPr lang="en-US" sz="1400" dirty="0"/>
              <a:t>What are some of the barriers to which delay prompt diagnosis? What are some strategies that have been or could be employed to reduce the time it takes for a patient to be correctly diagnosed? </a:t>
            </a:r>
          </a:p>
          <a:p>
            <a:pPr>
              <a:lnSpc>
                <a:spcPct val="100000"/>
              </a:lnSpc>
              <a:spcBef>
                <a:spcPts val="20"/>
              </a:spcBef>
            </a:pPr>
            <a:r>
              <a:rPr lang="en-US" sz="1400" dirty="0"/>
              <a:t>How can these barriers be addressed within the structure of the existing program? What innovations could healthcare providers make to address barriers to prompt diagnosis?</a:t>
            </a:r>
          </a:p>
          <a:p>
            <a:pPr marL="0" indent="0">
              <a:buFont typeface="Arial"/>
              <a:buNone/>
            </a:pPr>
            <a:endParaRPr lang="en-US" sz="17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48750" t="39444" r="29375" b="27639"/>
          <a:stretch/>
        </p:blipFill>
        <p:spPr>
          <a:xfrm>
            <a:off x="838200" y="1836535"/>
            <a:ext cx="918258" cy="777240"/>
          </a:xfrm>
          <a:prstGeom prst="rect">
            <a:avLst/>
          </a:prstGeom>
        </p:spPr>
      </p:pic>
      <p:sp>
        <p:nvSpPr>
          <p:cNvPr id="8" name="Rectangle: Rounded Corners 7"/>
          <p:cNvSpPr/>
          <p:nvPr/>
        </p:nvSpPr>
        <p:spPr>
          <a:xfrm rot="16200000">
            <a:off x="-736015" y="685891"/>
            <a:ext cx="1828800" cy="684029"/>
          </a:xfrm>
          <a:prstGeom prst="roundRect">
            <a:avLst/>
          </a:prstGeom>
          <a:solidFill>
            <a:srgbClr val="DE7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Search</a:t>
            </a:r>
          </a:p>
        </p:txBody>
      </p:sp>
      <p:pic>
        <p:nvPicPr>
          <p:cNvPr id="3" name="Picture 2"/>
          <p:cNvPicPr>
            <a:picLocks noChangeAspect="1"/>
          </p:cNvPicPr>
          <p:nvPr/>
        </p:nvPicPr>
        <p:blipFill rotWithShape="1">
          <a:blip r:embed="rId4"/>
          <a:srcRect l="15403" t="20503" r="29919" b="9534"/>
          <a:stretch/>
        </p:blipFill>
        <p:spPr>
          <a:xfrm>
            <a:off x="6587209" y="1942306"/>
            <a:ext cx="4562570" cy="3283974"/>
          </a:xfrm>
          <a:prstGeom prst="rect">
            <a:avLst/>
          </a:prstGeom>
        </p:spPr>
      </p:pic>
    </p:spTree>
    <p:extLst>
      <p:ext uri="{BB962C8B-B14F-4D97-AF65-F5344CB8AC3E}">
        <p14:creationId xmlns:p14="http://schemas.microsoft.com/office/powerpoint/2010/main" val="352817519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numCol="2" rtlCol="0">
        <a:normAutofit fontScale="47500" lnSpcReduction="20000"/>
      </a:bodyPr>
      <a:lstStyle>
        <a:defPPr>
          <a:lnSpc>
            <a:spcPct val="120000"/>
          </a:lnSpc>
          <a:buFontTx/>
          <a:buChar char="□"/>
          <a:defRPr sz="3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6594</TotalTime>
  <Words>1594</Words>
  <Application>Microsoft Office PowerPoint</Application>
  <PresentationFormat>Widescreen</PresentationFormat>
  <Paragraphs>328</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 Neue Light</vt:lpstr>
      <vt:lpstr>Helvetica Neue Medium</vt:lpstr>
      <vt:lpstr>2_Office Theme</vt:lpstr>
      <vt:lpstr>PowerPoint Presentation</vt:lpstr>
      <vt:lpstr>Getting to Zero Accelerator Pack Table of contents</vt:lpstr>
      <vt:lpstr>Getting to Zero Accelerator Pack Introduction</vt:lpstr>
      <vt:lpstr>Getting to Zero Accelerator Pack Table of contents</vt:lpstr>
      <vt:lpstr>Getting to Zero Accelerator Pack Introduction</vt:lpstr>
      <vt:lpstr>Getting to Zero Accelerator Pack Checklist for a comprehensive program</vt:lpstr>
      <vt:lpstr>Getting to Zero Accelerator Pack Checklist for a comprehensive program</vt:lpstr>
      <vt:lpstr>Getting to Zero Accelerator Pack Checklist for a comprehensive program</vt:lpstr>
      <vt:lpstr>Getting to Zero Accelerator Pack Delays in diagnosis contribute to the spread of TB </vt:lpstr>
      <vt:lpstr>Getting to Zero Accelerator Pack Targeted active case-finding finds more TB cases earlier (1/2) </vt:lpstr>
      <vt:lpstr>Getting to Zero Accelerator Pack Targeted active case-finding finds more TB cases earlier (2/2) </vt:lpstr>
      <vt:lpstr>Getting to Zero Accelerator Pack Active case-finding requires proper testing and diagnostic tools (1/2)  </vt:lpstr>
      <vt:lpstr>Getting to Zero Accelerator Pack Active case-finding requires proper testing and diagnostic tools (2/2)  </vt:lpstr>
      <vt:lpstr>Getting to Zero Accelerator Pack Active case-finding can reduce the global burden of TB  </vt:lpstr>
      <vt:lpstr>Getting to Zero Accelerator Pack Effective TB treatment rapidly reduces infectiousness  </vt:lpstr>
      <vt:lpstr>Getting to Zero Accelerator Pack  </vt:lpstr>
      <vt:lpstr>Getting to Zero Accelerator Pack Patients need to be supported throughout treatment  </vt:lpstr>
      <vt:lpstr>Getting to Zero Accelerator Pack Prevent Exposure - Treat Exposure  </vt:lpstr>
      <vt:lpstr>Getting to Zero Accelerator Pack Protecting people from exposure prevents future TB cases  </vt:lpstr>
      <vt:lpstr>Preventive therapy can also reduce new MDR-TB cases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Plourde</dc:creator>
  <cp:lastModifiedBy>Julia Burgi</cp:lastModifiedBy>
  <cp:revision>115</cp:revision>
  <dcterms:created xsi:type="dcterms:W3CDTF">2017-01-05T18:43:05Z</dcterms:created>
  <dcterms:modified xsi:type="dcterms:W3CDTF">2017-06-15T19:18:36Z</dcterms:modified>
</cp:coreProperties>
</file>